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82" r:id="rId16"/>
    <p:sldId id="283" r:id="rId17"/>
    <p:sldId id="284" r:id="rId18"/>
    <p:sldId id="285" r:id="rId19"/>
    <p:sldId id="286" r:id="rId20"/>
    <p:sldId id="287" r:id="rId21"/>
    <p:sldId id="271" r:id="rId22"/>
    <p:sldId id="272" r:id="rId23"/>
    <p:sldId id="273" r:id="rId24"/>
    <p:sldId id="274" r:id="rId25"/>
    <p:sldId id="275" r:id="rId26"/>
    <p:sldId id="293" r:id="rId27"/>
  </p:sldIdLst>
  <p:sldSz cx="9144000" cy="6858000" type="screen4x3"/>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2" d="100"/>
          <a:sy n="62" d="100"/>
        </p:scale>
        <p:origin x="1400"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927100"/>
            <a:ext cx="8991600" cy="4495800"/>
            <a:chOff x="0" y="0"/>
            <a:chExt cx="5664" cy="2832"/>
          </a:xfrm>
        </p:grpSpPr>
        <p:sp>
          <p:nvSpPr>
            <p:cNvPr id="6" name="AutoShape 3"/>
            <p:cNvSpPr>
              <a:spLocks noChangeArrowheads="1"/>
            </p:cNvSpPr>
            <p:nvPr/>
          </p:nvSpPr>
          <p:spPr bwMode="auto">
            <a:xfrm>
              <a:off x="432" y="720"/>
              <a:ext cx="4656" cy="2112"/>
            </a:xfrm>
            <a:prstGeom prst="roundRect">
              <a:avLst>
                <a:gd name="adj" fmla="val 16667"/>
              </a:avLst>
            </a:prstGeom>
            <a:noFill/>
            <a:ln w="50800">
              <a:solidFill>
                <a:schemeClr val="bg2"/>
              </a:solidFill>
              <a:round/>
            </a:ln>
            <a:effec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Rectangle 4"/>
            <p:cNvSpPr>
              <a:spLocks noChangeArrowheads="1"/>
            </p:cNvSpPr>
            <p:nvPr/>
          </p:nvSpPr>
          <p:spPr bwMode="auto">
            <a:xfrm>
              <a:off x="144" y="0"/>
              <a:ext cx="4512" cy="624"/>
            </a:xfrm>
            <a:prstGeom prst="rect">
              <a:avLst/>
            </a:prstGeom>
            <a:solidFill>
              <a:schemeClr val="bg1"/>
            </a:solidFill>
            <a:ln w="57150">
              <a:solidFill>
                <a:schemeClr val="bg2"/>
              </a:solidFill>
              <a:miter lim="800000"/>
            </a:ln>
            <a:effec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8" name="AutoShape 5"/>
            <p:cNvSpPr/>
            <p:nvPr userDrawn="1"/>
          </p:nvSpPr>
          <p:spPr>
            <a:xfrm>
              <a:off x="0" y="288"/>
              <a:ext cx="5664" cy="1152"/>
            </a:xfrm>
            <a:custGeom>
              <a:avLst/>
              <a:gdLst>
                <a:gd name="txL" fmla="*/ 0 w 1000"/>
                <a:gd name="txT" fmla="*/ 0 h 1000"/>
                <a:gd name="txR" fmla="*/ 500 w 1000"/>
                <a:gd name="txB" fmla="*/ 1000 h 1000"/>
              </a:gdLst>
              <a:ahLst/>
              <a:cxnLst>
                <a:cxn ang="0">
                  <a:pos x="0" y="0"/>
                </a:cxn>
                <a:cxn ang="0">
                  <a:pos x="0" y="0"/>
                </a:cxn>
                <a:cxn ang="0">
                  <a:pos x="0" y="0"/>
                </a:cxn>
                <a:cxn ang="0">
                  <a:pos x="0" y="0"/>
                </a:cxn>
                <a:cxn ang="0">
                  <a:pos x="0" y="0"/>
                </a:cxn>
                <a:cxn ang="0">
                  <a:pos x="0" y="0"/>
                </a:cxn>
              </a:cxnLst>
              <a:rect l="txL" t="txT" r="txR" b="txB"/>
              <a:pathLst>
                <a:path w="1000" h="1000">
                  <a:moveTo>
                    <a:pt x="0" y="0"/>
                  </a:moveTo>
                  <a:lnTo>
                    <a:pt x="500" y="0"/>
                  </a:lnTo>
                  <a:cubicBezTo>
                    <a:pt x="776" y="0"/>
                    <a:pt x="1000" y="223"/>
                    <a:pt x="1000" y="500"/>
                  </a:cubicBezTo>
                  <a:cubicBezTo>
                    <a:pt x="1000" y="776"/>
                    <a:pt x="776" y="999"/>
                    <a:pt x="500" y="999"/>
                  </a:cubicBezTo>
                  <a:lnTo>
                    <a:pt x="0" y="1000"/>
                  </a:lnTo>
                  <a:lnTo>
                    <a:pt x="0" y="0"/>
                  </a:lnTo>
                  <a:close/>
                </a:path>
              </a:pathLst>
            </a:custGeom>
            <a:solidFill>
              <a:schemeClr val="folHlink">
                <a:alpha val="100000"/>
              </a:schemeClr>
            </a:solidFill>
            <a:ln w="9525">
              <a:noFill/>
            </a:ln>
          </p:spPr>
          <p:txBody>
            <a:bodyPr/>
            <a:lstStyle/>
            <a:p>
              <a:endParaRPr lang="zh-CN" altLang="en-US"/>
            </a:p>
          </p:txBody>
        </p:sp>
        <p:sp>
          <p:nvSpPr>
            <p:cNvPr id="2059" name="Line 6"/>
            <p:cNvSpPr/>
            <p:nvPr userDrawn="1"/>
          </p:nvSpPr>
          <p:spPr>
            <a:xfrm>
              <a:off x="0" y="1344"/>
              <a:ext cx="5232" cy="0"/>
            </a:xfrm>
            <a:prstGeom prst="line">
              <a:avLst/>
            </a:prstGeom>
            <a:ln w="50800" cap="flat" cmpd="sng">
              <a:solidFill>
                <a:schemeClr val="bg1"/>
              </a:solidFill>
              <a:prstDash val="solid"/>
              <a:headEnd type="none" w="med" len="med"/>
              <a:tailEnd type="none" w="med" len="med"/>
            </a:ln>
          </p:spPr>
        </p:sp>
      </p:grpSp>
      <p:sp>
        <p:nvSpPr>
          <p:cNvPr id="2055" name="Rectangle 7"/>
          <p:cNvSpPr>
            <a:spLocks noGrp="1" noChangeArrowheads="1"/>
          </p:cNvSpPr>
          <p:nvPr>
            <p:ph type="ctrTitle"/>
          </p:nvPr>
        </p:nvSpPr>
        <p:spPr>
          <a:xfrm>
            <a:off x="228600" y="1427163"/>
            <a:ext cx="8077200" cy="1609725"/>
          </a:xfrm>
        </p:spPr>
        <p:txBody>
          <a:bodyPr/>
          <a:lstStyle>
            <a:lvl1pPr>
              <a:defRPr sz="4600"/>
            </a:lvl1pPr>
          </a:lstStyle>
          <a:p>
            <a:pPr lvl="0"/>
            <a:r>
              <a:rPr lang="zh-CN" altLang="zh-CN" noProof="0"/>
              <a:t>单击此处编辑母版标题样式</a:t>
            </a:r>
          </a:p>
        </p:txBody>
      </p:sp>
      <p:sp>
        <p:nvSpPr>
          <p:cNvPr id="2056" name="Rectangle 8"/>
          <p:cNvSpPr>
            <a:spLocks noGrp="1" noChangeArrowheads="1"/>
          </p:cNvSpPr>
          <p:nvPr>
            <p:ph type="subTitle" idx="1"/>
          </p:nvPr>
        </p:nvSpPr>
        <p:spPr>
          <a:xfrm>
            <a:off x="1066800" y="3441700"/>
            <a:ext cx="6629400" cy="1676400"/>
          </a:xfrm>
        </p:spPr>
        <p:txBody>
          <a:bodyPr/>
          <a:lstStyle>
            <a:lvl1pPr marL="0" indent="0">
              <a:buFont typeface="Wingdings" panose="05000000000000000000" pitchFamily="2" charset="2"/>
              <a:buNone/>
              <a:defRPr/>
            </a:lvl1pPr>
          </a:lstStyle>
          <a:p>
            <a:pPr lvl="0"/>
            <a:r>
              <a:rPr lang="zh-CN" altLang="zh-CN" noProof="0"/>
              <a:t>单击此处编辑母版副标题样式</a:t>
            </a:r>
          </a:p>
        </p:txBody>
      </p:sp>
      <p:sp>
        <p:nvSpPr>
          <p:cNvPr id="10" name="Rectangle 9"/>
          <p:cNvSpPr>
            <a:spLocks noGrp="1" noChangeArrowheads="1"/>
          </p:cNvSpPr>
          <p:nvPr>
            <p:ph type="dt" sz="half" idx="2"/>
          </p:nvPr>
        </p:nvSpPr>
        <p:spPr bwMode="auto">
          <a:xfrm>
            <a:off x="457200" y="6248400"/>
            <a:ext cx="2133600" cy="471488"/>
          </a:xfrm>
          <a:prstGeom prst="rect">
            <a:avLst/>
          </a:prstGeom>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10"/>
          <p:cNvSpPr>
            <a:spLocks noGrp="1" noChangeArrowheads="1"/>
          </p:cNvSpPr>
          <p:nvPr>
            <p:ph type="ftr" sz="quarter" idx="3"/>
          </p:nvPr>
        </p:nvSpPr>
        <p:spPr bwMode="auto">
          <a:xfrm>
            <a:off x="3124200" y="6253163"/>
            <a:ext cx="2895600" cy="457200"/>
          </a:xfrm>
          <a:prstGeom prst="rect">
            <a:avLst/>
          </a:prstGeom>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11"/>
          <p:cNvSpPr>
            <a:spLocks noGrp="1" noChangeArrowheads="1"/>
          </p:cNvSpPr>
          <p:nvPr>
            <p:ph type="sldNum" sz="quarter" idx="4"/>
          </p:nvPr>
        </p:nvSpPr>
        <p:spPr bwMode="auto">
          <a:xfrm>
            <a:off x="6553200" y="6248400"/>
            <a:ext cx="2133600" cy="471488"/>
          </a:xfrm>
          <a:prstGeom prst="rect">
            <a:avLst/>
          </a:prstGeom>
        </p:spPr>
        <p:txBody>
          <a:bodyPr vert="horz" wrap="square" lIns="91440" tIns="45720" rIns="91440" bIns="45720" numCol="1" anchor="b" anchorCtr="0" compatLnSpc="1"/>
          <a:lstStyle/>
          <a:p>
            <a:pPr algn="r" eaLnBrk="1" hangingPunct="1">
              <a:buNone/>
            </a:pPr>
            <a:fld id="{9A0DB2DC-4C9A-4742-B13C-FB6460FD3503}" type="slidenum">
              <a:rPr lang="zh-CN" altLang="zh-CN" dirty="0">
                <a:latin typeface="Arial Black" panose="020B0A04020102020204" pitchFamily="34" charset="0"/>
              </a:rPr>
              <a:t>‹#›</a:t>
            </a:fld>
            <a:endParaRPr lang="zh-CN" altLang="zh-CN" dirty="0">
              <a:latin typeface="Arial Black" panose="020B0A04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0013" y="228600"/>
            <a:ext cx="2084387" cy="57912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95263" y="228600"/>
            <a:ext cx="6102350" cy="5791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3886200" cy="44196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3886200" cy="44196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0" y="152400"/>
            <a:ext cx="8686800" cy="6096000"/>
            <a:chOff x="0" y="0"/>
            <a:chExt cx="5472" cy="3840"/>
          </a:xfrm>
        </p:grpSpPr>
        <p:sp>
          <p:nvSpPr>
            <p:cNvPr id="2" name="AutoShape 3"/>
            <p:cNvSpPr>
              <a:spLocks noChangeArrowheads="1"/>
            </p:cNvSpPr>
            <p:nvPr/>
          </p:nvSpPr>
          <p:spPr bwMode="auto">
            <a:xfrm>
              <a:off x="240" y="240"/>
              <a:ext cx="5232" cy="3600"/>
            </a:xfrm>
            <a:prstGeom prst="roundRect">
              <a:avLst>
                <a:gd name="adj" fmla="val 13727"/>
              </a:avLst>
            </a:prstGeom>
            <a:noFill/>
            <a:ln w="50800">
              <a:solidFill>
                <a:schemeClr val="bg2"/>
              </a:solidFill>
              <a:round/>
            </a:ln>
            <a:effec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3" name="AutoShape 4"/>
            <p:cNvSpPr/>
            <p:nvPr/>
          </p:nvSpPr>
          <p:spPr>
            <a:xfrm>
              <a:off x="0" y="0"/>
              <a:ext cx="5376" cy="768"/>
            </a:xfrm>
            <a:custGeom>
              <a:avLst/>
              <a:gdLst>
                <a:gd name="txL" fmla="*/ 0 w 1000"/>
                <a:gd name="txT" fmla="*/ 0 h 1000"/>
                <a:gd name="txR" fmla="*/ 500 w 1000"/>
                <a:gd name="txB" fmla="*/ 1000 h 1000"/>
              </a:gdLst>
              <a:ahLst/>
              <a:cxnLst>
                <a:cxn ang="0">
                  <a:pos x="0" y="0"/>
                </a:cxn>
                <a:cxn ang="0">
                  <a:pos x="0" y="0"/>
                </a:cxn>
                <a:cxn ang="0">
                  <a:pos x="0" y="0"/>
                </a:cxn>
                <a:cxn ang="0">
                  <a:pos x="0" y="0"/>
                </a:cxn>
                <a:cxn ang="0">
                  <a:pos x="0" y="0"/>
                </a:cxn>
                <a:cxn ang="0">
                  <a:pos x="0" y="0"/>
                </a:cxn>
              </a:cxnLst>
              <a:rect l="txL" t="txT" r="txR" b="txB"/>
              <a:pathLst>
                <a:path w="1000" h="1000">
                  <a:moveTo>
                    <a:pt x="0" y="0"/>
                  </a:moveTo>
                  <a:lnTo>
                    <a:pt x="500" y="0"/>
                  </a:lnTo>
                  <a:cubicBezTo>
                    <a:pt x="776" y="0"/>
                    <a:pt x="1000" y="223"/>
                    <a:pt x="1000" y="500"/>
                  </a:cubicBezTo>
                  <a:cubicBezTo>
                    <a:pt x="1000" y="776"/>
                    <a:pt x="776" y="999"/>
                    <a:pt x="500" y="999"/>
                  </a:cubicBezTo>
                  <a:lnTo>
                    <a:pt x="0" y="1000"/>
                  </a:lnTo>
                  <a:lnTo>
                    <a:pt x="0" y="0"/>
                  </a:lnTo>
                  <a:close/>
                </a:path>
              </a:pathLst>
            </a:custGeom>
            <a:solidFill>
              <a:schemeClr val="folHlink">
                <a:alpha val="100000"/>
              </a:schemeClr>
            </a:solidFill>
            <a:ln w="9525">
              <a:noFill/>
            </a:ln>
          </p:spPr>
          <p:txBody>
            <a:bodyPr/>
            <a:lstStyle/>
            <a:p>
              <a:endParaRPr lang="zh-CN" altLang="en-US"/>
            </a:p>
          </p:txBody>
        </p:sp>
        <p:sp>
          <p:nvSpPr>
            <p:cNvPr id="1034" name="Line 5"/>
            <p:cNvSpPr/>
            <p:nvPr/>
          </p:nvSpPr>
          <p:spPr>
            <a:xfrm>
              <a:off x="0" y="672"/>
              <a:ext cx="5088" cy="0"/>
            </a:xfrm>
            <a:prstGeom prst="line">
              <a:avLst/>
            </a:prstGeom>
            <a:ln w="38100" cap="flat" cmpd="sng">
              <a:solidFill>
                <a:schemeClr val="bg1"/>
              </a:solidFill>
              <a:prstDash val="solid"/>
              <a:headEnd type="none" w="med" len="med"/>
              <a:tailEnd type="none" w="med" len="med"/>
            </a:ln>
          </p:spPr>
        </p:sp>
      </p:grpSp>
      <p:sp>
        <p:nvSpPr>
          <p:cNvPr id="1027" name="Rectangle 6"/>
          <p:cNvSpPr>
            <a:spLocks noGrp="1"/>
          </p:cNvSpPr>
          <p:nvPr>
            <p:ph type="title"/>
          </p:nvPr>
        </p:nvSpPr>
        <p:spPr>
          <a:xfrm>
            <a:off x="195263" y="228600"/>
            <a:ext cx="8015287" cy="914400"/>
          </a:xfrm>
          <a:prstGeom prst="rect">
            <a:avLst/>
          </a:prstGeom>
          <a:noFill/>
          <a:ln w="9525">
            <a:noFill/>
          </a:ln>
        </p:spPr>
        <p:txBody>
          <a:bodyPr anchor="ctr" anchorCtr="0"/>
          <a:lstStyle/>
          <a:p>
            <a:pPr lvl="0"/>
            <a:r>
              <a:rPr lang="zh-CN" altLang="zh-CN" dirty="0"/>
              <a:t>单击此处编辑母版标题样式</a:t>
            </a:r>
          </a:p>
        </p:txBody>
      </p:sp>
      <p:sp>
        <p:nvSpPr>
          <p:cNvPr id="1028" name="Rectangle 7"/>
          <p:cNvSpPr>
            <a:spLocks noGrp="1"/>
          </p:cNvSpPr>
          <p:nvPr>
            <p:ph type="body" idx="1"/>
          </p:nvPr>
        </p:nvSpPr>
        <p:spPr>
          <a:xfrm>
            <a:off x="609600" y="1600200"/>
            <a:ext cx="7924800" cy="441960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032" name="Rectangle 8"/>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9"/>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lstStyle>
            <a:lvl1pPr algn="ctr" eaLnBrk="1" hangingPunct="1">
              <a:buFont typeface="Arial" panose="020B0604020202020204" pitchFamily="34" charset="0"/>
              <a:buNone/>
              <a:defRPr sz="120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10"/>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lstStyle>
            <a:lvl1pPr algn="r">
              <a:defRPr sz="1200">
                <a:latin typeface="Arial Black" panose="020B0A04020102020204" pitchFamily="34" charset="0"/>
              </a:defRPr>
            </a:lvl1pPr>
          </a:lstStyle>
          <a:p>
            <a:pPr lvl="0" eaLnBrk="1" hangingPunct="1">
              <a:buNone/>
            </a:pPr>
            <a:fld id="{9A0DB2DC-4C9A-4742-B13C-FB6460FD3503}" type="slidenum">
              <a:rPr lang="zh-CN" altLang="zh-CN" dirty="0"/>
              <a:t>‹#›</a:t>
            </a:fld>
            <a:endParaRPr lang="zh-CN"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a:ln/>
        </p:spPr>
        <p:txBody>
          <a:bodyPr vert="horz" wrap="square" lIns="91440" tIns="45720" rIns="91440" bIns="45720" anchor="ctr" anchorCtr="0"/>
          <a:lstStyle/>
          <a:p>
            <a:pPr eaLnBrk="1" hangingPunct="1">
              <a:buClrTx/>
              <a:buSzTx/>
              <a:buFontTx/>
            </a:pPr>
            <a:r>
              <a:rPr lang="zh-CN" altLang="zh-CN" b="1" kern="1200" dirty="0">
                <a:latin typeface="+mj-lt"/>
                <a:ea typeface="+mj-ea"/>
                <a:cs typeface="+mj-cs"/>
              </a:rPr>
              <a:t>Chapter 3  </a:t>
            </a:r>
            <a:br>
              <a:rPr lang="zh-CN" altLang="zh-CN" b="1" kern="1200" dirty="0">
                <a:latin typeface="+mj-lt"/>
                <a:ea typeface="+mj-ea"/>
                <a:cs typeface="+mj-cs"/>
              </a:rPr>
            </a:br>
            <a:r>
              <a:rPr lang="zh-CN" altLang="zh-CN" b="1" kern="1200" dirty="0">
                <a:latin typeface="+mj-lt"/>
                <a:ea typeface="+mj-ea"/>
                <a:cs typeface="+mj-cs"/>
              </a:rPr>
              <a:t>          Ways of Business</a:t>
            </a:r>
          </a:p>
        </p:txBody>
      </p:sp>
      <p:sp>
        <p:nvSpPr>
          <p:cNvPr id="3075" name="Rectangle 3"/>
          <p:cNvSpPr>
            <a:spLocks noGrp="1"/>
          </p:cNvSpPr>
          <p:nvPr>
            <p:ph type="subTitle" idx="1"/>
          </p:nvPr>
        </p:nvSpPr>
        <p:spPr>
          <a:ln/>
        </p:spPr>
        <p:txBody>
          <a:bodyPr vert="horz" wrap="square" lIns="91440" tIns="45720" rIns="91440" bIns="45720" anchor="t" anchorCtr="0"/>
          <a:lstStyle/>
          <a:p>
            <a:pPr eaLnBrk="1" hangingPunct="1">
              <a:buSzPct val="80000"/>
            </a:pPr>
            <a:r>
              <a:rPr lang="zh-CN" altLang="zh-CN" b="1" kern="1200" dirty="0">
                <a:latin typeface="+mn-lt"/>
                <a:ea typeface="+mn-ea"/>
                <a:cs typeface="+mn-cs"/>
              </a:rPr>
              <a:t>                    </a:t>
            </a:r>
            <a:r>
              <a:rPr lang="zh-CN" altLang="zh-CN" sz="4000" b="1" kern="1200" dirty="0">
                <a:latin typeface="+mn-lt"/>
                <a:ea typeface="+mn-ea"/>
                <a:cs typeface="+mn-cs"/>
              </a:rPr>
              <a:t>经营方式</a:t>
            </a:r>
            <a:r>
              <a:rPr lang="zh-CN" altLang="zh-CN" kern="1200" dirty="0">
                <a:latin typeface="+mn-lt"/>
                <a:ea typeface="+mn-ea"/>
                <a:cs typeface="+mn-cs"/>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2291" name="Rectangle 3"/>
          <p:cNvSpPr>
            <a:spLocks noGrp="1"/>
          </p:cNvSpPr>
          <p:nvPr>
            <p:ph idx="1"/>
          </p:nvPr>
        </p:nvSpPr>
        <p:spPr>
          <a:ln/>
        </p:spPr>
        <p:txBody>
          <a:bodyPr vert="horz" wrap="square" lIns="91440" tIns="45720" rIns="91440" bIns="45720" anchor="t" anchorCtr="0"/>
          <a:lstStyle/>
          <a:p>
            <a:pPr eaLnBrk="1" hangingPunct="1">
              <a:lnSpc>
                <a:spcPct val="90000"/>
              </a:lnSpc>
              <a:buNone/>
            </a:pPr>
            <a:r>
              <a:rPr lang="zh-CN" altLang="zh-CN" sz="2400" dirty="0"/>
              <a:t>    4) marketing activities 营销活动</a:t>
            </a:r>
          </a:p>
          <a:p>
            <a:pPr algn="just" eaLnBrk="1" hangingPunct="1">
              <a:lnSpc>
                <a:spcPct val="90000"/>
              </a:lnSpc>
              <a:buNone/>
            </a:pPr>
            <a:r>
              <a:rPr lang="zh-CN" altLang="zh-CN" sz="2400" dirty="0"/>
              <a:t>7.The terms of agency are at times set out in correspondence between the parties, but where dealings are on a large scale, a formal agreement drafted by one of the parties in consultation with the other may be desirable. </a:t>
            </a:r>
          </a:p>
          <a:p>
            <a:pPr eaLnBrk="1" hangingPunct="1">
              <a:lnSpc>
                <a:spcPct val="90000"/>
              </a:lnSpc>
              <a:buNone/>
            </a:pPr>
            <a:r>
              <a:rPr lang="zh-CN" altLang="zh-CN" sz="2400" dirty="0"/>
              <a:t>   有时候双方通过信函来确定代理条件，但是，在业务量较大时，较理想的做法是由一方与另一方磋商而后草拟一份正式协议。 </a:t>
            </a:r>
          </a:p>
          <a:p>
            <a:pPr eaLnBrk="1" hangingPunct="1">
              <a:lnSpc>
                <a:spcPct val="90000"/>
              </a:lnSpc>
              <a:buNone/>
            </a:pPr>
            <a:r>
              <a:rPr lang="zh-CN" altLang="zh-CN" sz="2400" dirty="0"/>
              <a:t>    1) at times 有时，常常</a:t>
            </a:r>
          </a:p>
          <a:p>
            <a:pPr eaLnBrk="1" hangingPunct="1">
              <a:lnSpc>
                <a:spcPct val="90000"/>
              </a:lnSpc>
              <a:buNone/>
            </a:pPr>
            <a:r>
              <a:rPr lang="zh-CN" altLang="zh-CN" sz="2400" dirty="0"/>
              <a:t>    2) set out v. 陈述，表明，确定</a:t>
            </a:r>
          </a:p>
          <a:p>
            <a:pPr eaLnBrk="1" hangingPunct="1">
              <a:lnSpc>
                <a:spcPct val="90000"/>
              </a:lnSpc>
              <a:buNone/>
            </a:pPr>
            <a:r>
              <a:rPr lang="zh-CN" altLang="zh-CN" sz="2400" dirty="0"/>
              <a:t>    3) in correspondence 以（往来）信函</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3315" name="Rectangle 3"/>
          <p:cNvSpPr>
            <a:spLocks noGrp="1"/>
          </p:cNvSpPr>
          <p:nvPr>
            <p:ph idx="1"/>
          </p:nvPr>
        </p:nvSpPr>
        <p:spPr>
          <a:ln/>
        </p:spPr>
        <p:txBody>
          <a:bodyPr vert="horz" wrap="square" lIns="91440" tIns="45720" rIns="91440" bIns="45720" anchor="t" anchorCtr="0"/>
          <a:lstStyle/>
          <a:p>
            <a:pPr eaLnBrk="1" hangingPunct="1">
              <a:lnSpc>
                <a:spcPct val="80000"/>
              </a:lnSpc>
              <a:buNone/>
            </a:pPr>
            <a:r>
              <a:rPr lang="zh-CN" altLang="zh-CN" sz="2400" dirty="0"/>
              <a:t>    4) dealings n. 生意，买卖</a:t>
            </a:r>
          </a:p>
          <a:p>
            <a:pPr eaLnBrk="1" hangingPunct="1">
              <a:lnSpc>
                <a:spcPct val="80000"/>
              </a:lnSpc>
              <a:buNone/>
            </a:pPr>
            <a:r>
              <a:rPr lang="zh-CN" altLang="zh-CN" sz="2400" dirty="0"/>
              <a:t>    5) on a large scale 规模大，业务量大</a:t>
            </a:r>
          </a:p>
          <a:p>
            <a:pPr eaLnBrk="1" hangingPunct="1">
              <a:lnSpc>
                <a:spcPct val="80000"/>
              </a:lnSpc>
              <a:buNone/>
            </a:pPr>
            <a:r>
              <a:rPr lang="zh-CN" altLang="zh-CN" sz="2400" dirty="0"/>
              <a:t>    6) a formal agreement 正式协议</a:t>
            </a:r>
          </a:p>
          <a:p>
            <a:pPr eaLnBrk="1" hangingPunct="1">
              <a:lnSpc>
                <a:spcPct val="80000"/>
              </a:lnSpc>
              <a:buNone/>
            </a:pPr>
            <a:r>
              <a:rPr lang="zh-CN" altLang="zh-CN" sz="2400" dirty="0"/>
              <a:t>    7) draft by … 由……草拟</a:t>
            </a:r>
          </a:p>
          <a:p>
            <a:pPr eaLnBrk="1" hangingPunct="1">
              <a:lnSpc>
                <a:spcPct val="80000"/>
              </a:lnSpc>
              <a:buNone/>
            </a:pPr>
            <a:r>
              <a:rPr lang="zh-CN" altLang="zh-CN" sz="2400" dirty="0"/>
              <a:t>    8) in consultation with the other 由一方和另一方磋商</a:t>
            </a:r>
          </a:p>
          <a:p>
            <a:pPr eaLnBrk="1" hangingPunct="1">
              <a:lnSpc>
                <a:spcPct val="80000"/>
              </a:lnSpc>
            </a:pPr>
            <a:endParaRPr lang="zh-CN" altLang="zh-CN"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ln/>
        </p:spPr>
        <p:txBody>
          <a:bodyPr vert="horz" wrap="square" lIns="91440" tIns="45720" rIns="91440" bIns="45720" anchor="ctr" anchorCtr="0"/>
          <a:lstStyle/>
          <a:p>
            <a:pPr eaLnBrk="1" hangingPunct="1"/>
            <a:r>
              <a:rPr lang="zh-CN" altLang="zh-CN" sz="3300" b="1" dirty="0"/>
              <a:t>Ⅲ. Keys to Test Yourself （练习答案）</a:t>
            </a:r>
          </a:p>
        </p:txBody>
      </p:sp>
      <p:sp>
        <p:nvSpPr>
          <p:cNvPr id="16387" name="Rectangle 3"/>
          <p:cNvSpPr>
            <a:spLocks noGrp="1"/>
          </p:cNvSpPr>
          <p:nvPr>
            <p:ph idx="1"/>
          </p:nvPr>
        </p:nvSpPr>
        <p:spPr>
          <a:xfrm>
            <a:off x="395536" y="1600200"/>
            <a:ext cx="8138864" cy="4419600"/>
          </a:xfrm>
          <a:ln/>
        </p:spPr>
        <p:txBody>
          <a:bodyPr vert="horz" wrap="square" lIns="91440" tIns="45720" rIns="91440" bIns="45720" anchor="t" anchorCtr="0"/>
          <a:lstStyle/>
          <a:p>
            <a:pPr eaLnBrk="1" hangingPunct="1">
              <a:buNone/>
            </a:pPr>
            <a:r>
              <a:rPr lang="zh-CN" altLang="zh-CN" sz="2400" b="1" dirty="0"/>
              <a:t>1. Comprehension Questions:</a:t>
            </a:r>
            <a:endParaRPr lang="zh-CN" altLang="zh-CN" sz="2400" dirty="0"/>
          </a:p>
          <a:p>
            <a:pPr eaLnBrk="1" hangingPunct="1">
              <a:buNone/>
            </a:pPr>
            <a:r>
              <a:rPr lang="zh-CN" altLang="zh-CN" sz="2400" dirty="0"/>
              <a:t>1) What is the distinction between wholesaling and </a:t>
            </a:r>
            <a:endParaRPr lang="en-US" altLang="zh-CN" sz="2400" dirty="0"/>
          </a:p>
          <a:p>
            <a:pPr eaLnBrk="1" hangingPunct="1">
              <a:buNone/>
            </a:pPr>
            <a:r>
              <a:rPr lang="en-US" altLang="zh-CN" sz="2400" dirty="0"/>
              <a:t>    </a:t>
            </a:r>
            <a:r>
              <a:rPr lang="zh-CN" altLang="zh-CN" sz="2400" dirty="0"/>
              <a:t>wholesalers?</a:t>
            </a:r>
            <a:endParaRPr lang="en-US" altLang="zh-CN" sz="2400" dirty="0"/>
          </a:p>
          <a:p>
            <a:pPr algn="just" eaLnBrk="1" hangingPunct="1">
              <a:buNone/>
            </a:pPr>
            <a:r>
              <a:rPr lang="zh-CN" altLang="zh-CN" sz="2400" u="sng" dirty="0"/>
              <a:t>Wholesaling is viewed as all exchange activities among </a:t>
            </a:r>
            <a:endParaRPr lang="en-US" altLang="zh-CN" sz="2400" u="sng" dirty="0"/>
          </a:p>
          <a:p>
            <a:pPr algn="just" eaLnBrk="1" hangingPunct="1">
              <a:buNone/>
            </a:pPr>
            <a:r>
              <a:rPr lang="zh-CN" altLang="zh-CN" sz="2400" u="sng" dirty="0"/>
              <a:t>organizations and individuals except for transactions with </a:t>
            </a:r>
            <a:endParaRPr lang="en-US" altLang="zh-CN" sz="2400" u="sng" dirty="0"/>
          </a:p>
          <a:p>
            <a:pPr algn="just" eaLnBrk="1" hangingPunct="1">
              <a:buNone/>
            </a:pPr>
            <a:r>
              <a:rPr lang="zh-CN" altLang="zh-CN" sz="2400" u="sng" dirty="0"/>
              <a:t>ultimate consumers. While wholesalers perform marketing </a:t>
            </a:r>
            <a:endParaRPr lang="en-US" altLang="zh-CN" sz="2400" u="sng" dirty="0"/>
          </a:p>
          <a:p>
            <a:pPr algn="just" eaLnBrk="1" hangingPunct="1">
              <a:buNone/>
            </a:pPr>
            <a:r>
              <a:rPr lang="zh-CN" altLang="zh-CN" sz="2400" u="sng" dirty="0"/>
              <a:t>activities, such as transportation, storage, and information </a:t>
            </a:r>
            <a:endParaRPr lang="en-US" altLang="zh-CN" sz="2400" u="sng" dirty="0"/>
          </a:p>
          <a:p>
            <a:pPr algn="just" eaLnBrk="1" hangingPunct="1">
              <a:buNone/>
            </a:pPr>
            <a:r>
              <a:rPr lang="zh-CN" altLang="zh-CN" sz="2400" u="sng" dirty="0"/>
              <a:t>gathering that are necessary to expedite exchanges. They </a:t>
            </a:r>
            <a:endParaRPr lang="en-US" altLang="zh-CN" sz="2400" u="sng" dirty="0"/>
          </a:p>
          <a:p>
            <a:pPr algn="just" eaLnBrk="1" hangingPunct="1">
              <a:buNone/>
            </a:pPr>
            <a:r>
              <a:rPr lang="zh-CN" altLang="zh-CN" sz="2400" u="sng" dirty="0"/>
              <a:t>provide marketing activities for organizations above and </a:t>
            </a:r>
            <a:endParaRPr lang="en-US" altLang="zh-CN" sz="2400" u="sng" dirty="0"/>
          </a:p>
          <a:p>
            <a:pPr algn="just" eaLnBrk="1" hangingPunct="1">
              <a:buNone/>
            </a:pPr>
            <a:r>
              <a:rPr lang="zh-CN" altLang="zh-CN" sz="2400" u="sng" dirty="0"/>
              <a:t>below them in the marketing channel</a:t>
            </a:r>
            <a:r>
              <a:rPr lang="zh-CN" altLang="zh-CN" sz="2800" u="sng" dirty="0"/>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7411" name="Rectangle 3"/>
          <p:cNvSpPr>
            <a:spLocks noGrp="1"/>
          </p:cNvSpPr>
          <p:nvPr>
            <p:ph idx="1"/>
          </p:nvPr>
        </p:nvSpPr>
        <p:spPr>
          <a:xfrm>
            <a:off x="395536" y="1600200"/>
            <a:ext cx="8138864" cy="4419600"/>
          </a:xfrm>
          <a:ln/>
        </p:spPr>
        <p:txBody>
          <a:bodyPr vert="horz" wrap="square" lIns="91440" tIns="45720" rIns="91440" bIns="45720" anchor="t" anchorCtr="0"/>
          <a:lstStyle/>
          <a:p>
            <a:pPr eaLnBrk="1" hangingPunct="1">
              <a:buNone/>
            </a:pPr>
            <a:r>
              <a:rPr lang="zh-CN" altLang="zh-CN" sz="2400" dirty="0"/>
              <a:t> 2) What functions are performed by wholesalers?</a:t>
            </a:r>
          </a:p>
          <a:p>
            <a:pPr eaLnBrk="1" hangingPunct="1">
              <a:buNone/>
            </a:pPr>
            <a:r>
              <a:rPr lang="zh-CN" altLang="zh-CN" sz="2400" dirty="0"/>
              <a:t>    </a:t>
            </a:r>
            <a:endParaRPr lang="en-US" altLang="zh-CN" sz="2400" dirty="0"/>
          </a:p>
          <a:p>
            <a:pPr algn="just" eaLnBrk="1" hangingPunct="1">
              <a:buNone/>
            </a:pPr>
            <a:r>
              <a:rPr lang="zh-CN" altLang="zh-CN" sz="2400" u="sng" dirty="0"/>
              <a:t>The functions performed by wholesalers include </a:t>
            </a:r>
            <a:endParaRPr lang="en-US" altLang="zh-CN" sz="2400" u="sng" dirty="0"/>
          </a:p>
          <a:p>
            <a:pPr algn="just" eaLnBrk="1" hangingPunct="1">
              <a:buNone/>
            </a:pPr>
            <a:r>
              <a:rPr lang="zh-CN" altLang="zh-CN" sz="2400" u="sng" dirty="0"/>
              <a:t>wholesaling management, planning and negotiating </a:t>
            </a:r>
            <a:endParaRPr lang="en-US" altLang="zh-CN" sz="2400" u="sng" dirty="0"/>
          </a:p>
          <a:p>
            <a:pPr algn="just" eaLnBrk="1" hangingPunct="1">
              <a:buNone/>
            </a:pPr>
            <a:r>
              <a:rPr lang="zh-CN" altLang="zh-CN" sz="2400" u="sng" dirty="0"/>
              <a:t>supplies, promoting, warehousing and product handling, </a:t>
            </a:r>
            <a:endParaRPr lang="en-US" altLang="zh-CN" sz="2400" u="sng" dirty="0"/>
          </a:p>
          <a:p>
            <a:pPr algn="just" eaLnBrk="1" hangingPunct="1">
              <a:buNone/>
            </a:pPr>
            <a:r>
              <a:rPr lang="zh-CN" altLang="zh-CN" sz="2400" u="sng" dirty="0"/>
              <a:t>transportation, inventory control and data processing, </a:t>
            </a:r>
            <a:endParaRPr lang="en-US" altLang="zh-CN" sz="2400" u="sng" dirty="0"/>
          </a:p>
          <a:p>
            <a:pPr algn="just" eaLnBrk="1" hangingPunct="1">
              <a:buNone/>
            </a:pPr>
            <a:r>
              <a:rPr lang="zh-CN" altLang="zh-CN" sz="2400" u="sng" dirty="0"/>
              <a:t>financing and budgeting, management and </a:t>
            </a:r>
            <a:endParaRPr lang="en-US" altLang="zh-CN" sz="2400" u="sng" dirty="0"/>
          </a:p>
          <a:p>
            <a:pPr algn="just" eaLnBrk="1" hangingPunct="1">
              <a:buNone/>
            </a:pPr>
            <a:r>
              <a:rPr lang="zh-CN" altLang="zh-CN" sz="2400" u="sng" dirty="0"/>
              <a:t>merchandising assistance to clients.</a:t>
            </a:r>
            <a:r>
              <a:rPr lang="zh-CN" altLang="zh-CN" dirty="0"/>
              <a:t> </a:t>
            </a:r>
          </a:p>
          <a:p>
            <a:pPr eaLnBrk="1" hangingPunct="1"/>
            <a:endParaRPr lang="zh-CN"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Effect transition="in" filter="diamond(in)">
                                      <p:cBhvr>
                                        <p:cTn id="7" dur="2000"/>
                                        <p:tgtEl>
                                          <p:spTgt spid="174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7411">
                                            <p:txEl>
                                              <p:pRg st="2" end="2"/>
                                            </p:txEl>
                                          </p:spTgt>
                                        </p:tgtEl>
                                        <p:attrNameLst>
                                          <p:attrName>style.visibility</p:attrName>
                                        </p:attrNameLst>
                                      </p:cBhvr>
                                      <p:to>
                                        <p:strVal val="visible"/>
                                      </p:to>
                                    </p:set>
                                    <p:animEffect transition="in" filter="diamond(in)">
                                      <p:cBhvr>
                                        <p:cTn id="12" dur="2000"/>
                                        <p:tgtEl>
                                          <p:spTgt spid="174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7411">
                                            <p:txEl>
                                              <p:pRg st="3" end="3"/>
                                            </p:txEl>
                                          </p:spTgt>
                                        </p:tgtEl>
                                        <p:attrNameLst>
                                          <p:attrName>style.visibility</p:attrName>
                                        </p:attrNameLst>
                                      </p:cBhvr>
                                      <p:to>
                                        <p:strVal val="visible"/>
                                      </p:to>
                                    </p:set>
                                    <p:animEffect transition="in" filter="diamond(in)">
                                      <p:cBhvr>
                                        <p:cTn id="17" dur="2000"/>
                                        <p:tgtEl>
                                          <p:spTgt spid="1741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7411">
                                            <p:txEl>
                                              <p:pRg st="4" end="4"/>
                                            </p:txEl>
                                          </p:spTgt>
                                        </p:tgtEl>
                                        <p:attrNameLst>
                                          <p:attrName>style.visibility</p:attrName>
                                        </p:attrNameLst>
                                      </p:cBhvr>
                                      <p:to>
                                        <p:strVal val="visible"/>
                                      </p:to>
                                    </p:set>
                                    <p:animEffect transition="in" filter="diamond(in)">
                                      <p:cBhvr>
                                        <p:cTn id="22" dur="2000"/>
                                        <p:tgtEl>
                                          <p:spTgt spid="1741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7411">
                                            <p:txEl>
                                              <p:pRg st="5" end="5"/>
                                            </p:txEl>
                                          </p:spTgt>
                                        </p:tgtEl>
                                        <p:attrNameLst>
                                          <p:attrName>style.visibility</p:attrName>
                                        </p:attrNameLst>
                                      </p:cBhvr>
                                      <p:to>
                                        <p:strVal val="visible"/>
                                      </p:to>
                                    </p:set>
                                    <p:animEffect transition="in" filter="diamond(in)">
                                      <p:cBhvr>
                                        <p:cTn id="27" dur="2000"/>
                                        <p:tgtEl>
                                          <p:spTgt spid="17411">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7411">
                                            <p:txEl>
                                              <p:pRg st="6" end="6"/>
                                            </p:txEl>
                                          </p:spTgt>
                                        </p:tgtEl>
                                        <p:attrNameLst>
                                          <p:attrName>style.visibility</p:attrName>
                                        </p:attrNameLst>
                                      </p:cBhvr>
                                      <p:to>
                                        <p:strVal val="visible"/>
                                      </p:to>
                                    </p:set>
                                    <p:animEffect transition="in" filter="diamond(in)">
                                      <p:cBhvr>
                                        <p:cTn id="32" dur="2000"/>
                                        <p:tgtEl>
                                          <p:spTgt spid="17411">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7411">
                                            <p:txEl>
                                              <p:pRg st="7" end="7"/>
                                            </p:txEl>
                                          </p:spTgt>
                                        </p:tgtEl>
                                        <p:attrNameLst>
                                          <p:attrName>style.visibility</p:attrName>
                                        </p:attrNameLst>
                                      </p:cBhvr>
                                      <p:to>
                                        <p:strVal val="visible"/>
                                      </p:to>
                                    </p:set>
                                    <p:animEffect transition="in" filter="diamond(in)">
                                      <p:cBhvr>
                                        <p:cTn id="37" dur="2000"/>
                                        <p:tgtEl>
                                          <p:spTgt spid="174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8435" name="Rectangle 3"/>
          <p:cNvSpPr>
            <a:spLocks noGrp="1"/>
          </p:cNvSpPr>
          <p:nvPr>
            <p:ph idx="1"/>
          </p:nvPr>
        </p:nvSpPr>
        <p:spPr>
          <a:ln/>
        </p:spPr>
        <p:txBody>
          <a:bodyPr vert="horz" wrap="square" lIns="91440" tIns="45720" rIns="91440" bIns="45720" anchor="t" anchorCtr="0"/>
          <a:lstStyle/>
          <a:p>
            <a:pPr eaLnBrk="1" hangingPunct="1">
              <a:lnSpc>
                <a:spcPct val="90000"/>
              </a:lnSpc>
              <a:buNone/>
            </a:pPr>
            <a:r>
              <a:rPr lang="zh-CN" altLang="zh-CN" sz="2400" dirty="0"/>
              <a:t> 3) What is the importance of retailing?</a:t>
            </a:r>
            <a:endParaRPr lang="en-US" altLang="zh-CN" sz="2400" dirty="0"/>
          </a:p>
          <a:p>
            <a:pPr eaLnBrk="1" hangingPunct="1">
              <a:lnSpc>
                <a:spcPct val="90000"/>
              </a:lnSpc>
              <a:buNone/>
            </a:pPr>
            <a:endParaRPr lang="zh-CN" altLang="zh-CN" sz="2400" dirty="0"/>
          </a:p>
          <a:p>
            <a:pPr algn="just" eaLnBrk="1" hangingPunct="1">
              <a:lnSpc>
                <a:spcPct val="90000"/>
              </a:lnSpc>
              <a:buNone/>
            </a:pPr>
            <a:r>
              <a:rPr lang="zh-CN" altLang="zh-CN" sz="2400" dirty="0"/>
              <a:t>    </a:t>
            </a:r>
            <a:r>
              <a:rPr lang="zh-CN" altLang="zh-CN" sz="2400" u="sng" dirty="0"/>
              <a:t>Retailing is important to the national economy. Retailers form an important link in the marketing channel. They perform many marketing activities and add value to final consumer products. In addition, retailers are customers for wholesalers and producers and provide many employment opportunities.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435">
                                            <p:txEl>
                                              <p:pRg st="2" end="2"/>
                                            </p:txEl>
                                          </p:spTgt>
                                        </p:tgtEl>
                                        <p:attrNameLst>
                                          <p:attrName>style.visibility</p:attrName>
                                        </p:attrNameLst>
                                      </p:cBhvr>
                                      <p:to>
                                        <p:strVal val="visible"/>
                                      </p:to>
                                    </p:set>
                                    <p:animEffect transition="in" filter="diamond(in)">
                                      <p:cBhvr>
                                        <p:cTn id="7" dur="2000"/>
                                        <p:tgtEl>
                                          <p:spTgt spid="184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7411" name="Rectangle 3"/>
          <p:cNvSpPr>
            <a:spLocks noGrp="1"/>
          </p:cNvSpPr>
          <p:nvPr>
            <p:ph idx="1"/>
          </p:nvPr>
        </p:nvSpPr>
        <p:spPr>
          <a:ln/>
        </p:spPr>
        <p:txBody>
          <a:bodyPr vert="horz" wrap="square" lIns="91440" tIns="45720" rIns="91440" bIns="45720" anchor="t" anchorCtr="0"/>
          <a:lstStyle/>
          <a:p>
            <a:pPr eaLnBrk="1" hangingPunct="1"/>
            <a:r>
              <a:rPr lang="zh-CN" altLang="zh-CN" sz="2400" dirty="0"/>
              <a:t>4) What utilities do retailers create?</a:t>
            </a:r>
          </a:p>
          <a:p>
            <a:pPr eaLnBrk="1" hangingPunct="1"/>
            <a:r>
              <a:rPr lang="zh-CN" altLang="zh-CN" sz="2400" u="sng" dirty="0"/>
              <a:t>Retail institutions provide place, time, possession and in some cases form utilities.</a:t>
            </a:r>
            <a:endParaRPr lang="en-US" altLang="zh-CN" sz="2400" u="sng" dirty="0"/>
          </a:p>
          <a:p>
            <a:pPr marL="0" indent="0" eaLnBrk="1" hangingPunct="1">
              <a:buNone/>
            </a:pPr>
            <a:endParaRPr lang="zh-CN" altLang="zh-CN" sz="2400" u="sng" dirty="0"/>
          </a:p>
          <a:p>
            <a:pPr eaLnBrk="1" hangingPunct="1"/>
            <a:r>
              <a:rPr lang="zh-CN" altLang="zh-CN" sz="2400" dirty="0"/>
              <a:t>5) What do specialty retailers have in common?</a:t>
            </a:r>
          </a:p>
          <a:p>
            <a:pPr eaLnBrk="1" hangingPunct="1"/>
            <a:r>
              <a:rPr lang="zh-CN" altLang="zh-CN" sz="2400" u="sng" dirty="0"/>
              <a:t>A specialty store may provide a narrow selection of products, i.e. fewer product lines, but there is much more depth in the lines that they do carry.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8435" name="Rectangle 3"/>
          <p:cNvSpPr>
            <a:spLocks noGrp="1"/>
          </p:cNvSpPr>
          <p:nvPr>
            <p:ph idx="1"/>
          </p:nvPr>
        </p:nvSpPr>
        <p:spPr>
          <a:ln/>
        </p:spPr>
        <p:txBody>
          <a:bodyPr vert="horz" wrap="square" lIns="91440" tIns="45720" rIns="91440" bIns="45720" anchor="t" anchorCtr="0"/>
          <a:lstStyle/>
          <a:p>
            <a:pPr eaLnBrk="1" hangingPunct="1">
              <a:lnSpc>
                <a:spcPct val="90000"/>
              </a:lnSpc>
              <a:buNone/>
            </a:pPr>
            <a:r>
              <a:rPr lang="zh-CN" altLang="zh-CN" sz="2400" dirty="0"/>
              <a:t>6) What are the major distinctions between discount houses and department stores?</a:t>
            </a:r>
          </a:p>
          <a:p>
            <a:pPr eaLnBrk="1" hangingPunct="1"/>
            <a:r>
              <a:rPr lang="zh-CN" altLang="zh-CN" sz="2400" u="sng" dirty="0"/>
              <a:t>Discount stores may have a wide product mix (such as house-wares, automobile services, apparel, and food). Department stores may have a wide product mix with different product line depths.</a:t>
            </a:r>
          </a:p>
          <a:p>
            <a:pPr eaLnBrk="1" hangingPunct="1"/>
            <a:r>
              <a:rPr lang="zh-CN" altLang="zh-CN" sz="2400" dirty="0"/>
              <a:t>7) What does the typical franchisee gain from the franchiser?</a:t>
            </a:r>
          </a:p>
          <a:p>
            <a:pPr algn="just" eaLnBrk="1" hangingPunct="1"/>
            <a:r>
              <a:rPr lang="zh-CN" altLang="zh-CN" sz="2400" u="sng" dirty="0"/>
              <a:t>The franchisee gains from a franchiser a known business name, a method of doing business, training, and assistance in merchandising and management.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9459" name="Rectangle 3"/>
          <p:cNvSpPr>
            <a:spLocks noGrp="1"/>
          </p:cNvSpPr>
          <p:nvPr>
            <p:ph idx="1"/>
          </p:nvPr>
        </p:nvSpPr>
        <p:spPr>
          <a:ln/>
        </p:spPr>
        <p:txBody>
          <a:bodyPr vert="horz" wrap="square" lIns="91440" tIns="45720" rIns="91440" bIns="45720" anchor="t" anchorCtr="0"/>
          <a:lstStyle/>
          <a:p>
            <a:pPr eaLnBrk="1" hangingPunct="1"/>
            <a:r>
              <a:rPr lang="zh-CN" altLang="zh-CN" sz="2400" dirty="0"/>
              <a:t>8) Will a franchise necessarily be successful? Why?</a:t>
            </a:r>
            <a:endParaRPr lang="en-US" altLang="zh-CN" sz="2400" dirty="0"/>
          </a:p>
          <a:p>
            <a:pPr marL="0" indent="0" eaLnBrk="1" hangingPunct="1">
              <a:buNone/>
            </a:pPr>
            <a:endParaRPr lang="zh-CN" altLang="zh-CN" sz="2400" dirty="0"/>
          </a:p>
          <a:p>
            <a:pPr algn="just" eaLnBrk="1" hangingPunct="1"/>
            <a:r>
              <a:rPr lang="zh-CN" altLang="zh-CN" sz="2400" u="sng" dirty="0"/>
              <a:t>Modern franchising is designed to provide a tested formula for success. Nevertheless, franchising does pose some of the same risks common to all businesses. It is not a guarantee of success for either the franchisees or the franchisers. Inadequate capital and management skill, insufficient marketing research, poor marketing planning, too rapid expansion, and a host of other problems can cause failure for both.</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20483" name="Rectangle 3"/>
          <p:cNvSpPr>
            <a:spLocks noGrp="1"/>
          </p:cNvSpPr>
          <p:nvPr>
            <p:ph idx="1"/>
          </p:nvPr>
        </p:nvSpPr>
        <p:spPr>
          <a:ln/>
        </p:spPr>
        <p:txBody>
          <a:bodyPr vert="horz" wrap="square" lIns="91440" tIns="45720" rIns="91440" bIns="45720" anchor="t" anchorCtr="0"/>
          <a:lstStyle/>
          <a:p>
            <a:pPr eaLnBrk="1" hangingPunct="1"/>
            <a:r>
              <a:rPr lang="zh-CN" altLang="zh-CN" sz="2400" dirty="0"/>
              <a:t>9) Who is mainly affected by the disadvantages of franchising? Why?</a:t>
            </a:r>
            <a:endParaRPr lang="en-US" altLang="zh-CN" sz="2400" dirty="0"/>
          </a:p>
          <a:p>
            <a:pPr marL="0" indent="0" eaLnBrk="1" hangingPunct="1">
              <a:buNone/>
            </a:pPr>
            <a:endParaRPr lang="zh-CN" altLang="zh-CN" sz="2400" dirty="0"/>
          </a:p>
          <a:p>
            <a:pPr algn="just" eaLnBrk="1" hangingPunct="1"/>
            <a:r>
              <a:rPr lang="zh-CN" altLang="zh-CN" sz="2400" u="sng" dirty="0"/>
              <a:t>The franchisee is mainly affected by the disadvantages of the franchising. This is because the franchiser retains a great deal of control.  The franchiser can dictate every aspect of the business: decor, the design of employees’ uniforms, types of signs, and all the details of business operations.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21507" name="Rectangle 3"/>
          <p:cNvSpPr>
            <a:spLocks noGrp="1"/>
          </p:cNvSpPr>
          <p:nvPr>
            <p:ph idx="1"/>
          </p:nvPr>
        </p:nvSpPr>
        <p:spPr>
          <a:xfrm>
            <a:off x="395536" y="1600200"/>
            <a:ext cx="8138864" cy="4419600"/>
          </a:xfrm>
          <a:ln/>
        </p:spPr>
        <p:txBody>
          <a:bodyPr vert="horz" wrap="square" lIns="91440" tIns="45720" rIns="91440" bIns="45720" anchor="t" anchorCtr="0"/>
          <a:lstStyle/>
          <a:p>
            <a:pPr eaLnBrk="1" hangingPunct="1">
              <a:lnSpc>
                <a:spcPct val="90000"/>
              </a:lnSpc>
            </a:pPr>
            <a:r>
              <a:rPr lang="zh-CN" altLang="zh-CN" sz="2400" dirty="0"/>
              <a:t>10) In what ways may a principal-agency relationship terminates?</a:t>
            </a:r>
          </a:p>
          <a:p>
            <a:pPr eaLnBrk="1" hangingPunct="1">
              <a:lnSpc>
                <a:spcPct val="90000"/>
              </a:lnSpc>
            </a:pPr>
            <a:r>
              <a:rPr lang="zh-CN" altLang="zh-CN" sz="2400" u="sng" dirty="0"/>
              <a:t>A principal-agency relationship may terminate in any of the following ways:</a:t>
            </a:r>
          </a:p>
          <a:p>
            <a:pPr eaLnBrk="1" hangingPunct="1">
              <a:lnSpc>
                <a:spcPct val="90000"/>
              </a:lnSpc>
            </a:pPr>
            <a:r>
              <a:rPr lang="zh-CN" altLang="zh-CN" sz="2400" u="sng" dirty="0"/>
              <a:t>(1) It may terminate under the terms of the agency contract.</a:t>
            </a:r>
          </a:p>
          <a:p>
            <a:pPr eaLnBrk="1" hangingPunct="1">
              <a:lnSpc>
                <a:spcPct val="90000"/>
              </a:lnSpc>
            </a:pPr>
            <a:r>
              <a:rPr lang="zh-CN" altLang="zh-CN" sz="2400" u="sng" dirty="0"/>
              <a:t>(2) The parties may always the agency relationship may be terminated by mutual consent even without a specific provision for termination in the contract.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p:cNvSpPr>
          <p:nvPr>
            <p:ph type="title"/>
          </p:nvPr>
        </p:nvSpPr>
        <p:spPr>
          <a:ln/>
        </p:spPr>
        <p:txBody>
          <a:bodyPr vert="horz" wrap="square" lIns="91440" tIns="45720" rIns="91440" bIns="45720" anchor="ctr" anchorCtr="0"/>
          <a:lstStyle/>
          <a:p>
            <a:pPr eaLnBrk="1" hangingPunct="1"/>
            <a:r>
              <a:rPr lang="en-US" altLang="zh-CN" sz="2900" dirty="0"/>
              <a:t>Ⅰ</a:t>
            </a:r>
            <a:r>
              <a:rPr lang="zh-CN" altLang="en-US" sz="2900" dirty="0"/>
              <a:t>. Explanatory Notes on Technical Terms（专业术语）</a:t>
            </a:r>
          </a:p>
        </p:txBody>
      </p:sp>
      <p:sp>
        <p:nvSpPr>
          <p:cNvPr id="4099" name="Rectangle 3"/>
          <p:cNvSpPr>
            <a:spLocks noGrp="1"/>
          </p:cNvSpPr>
          <p:nvPr>
            <p:ph idx="1"/>
          </p:nvPr>
        </p:nvSpPr>
        <p:spPr>
          <a:ln/>
        </p:spPr>
        <p:txBody>
          <a:bodyPr vert="horz" wrap="square" lIns="91440" tIns="45720" rIns="91440" bIns="45720" anchor="t" anchorCtr="0"/>
          <a:lstStyle/>
          <a:p>
            <a:pPr eaLnBrk="1" hangingPunct="1">
              <a:lnSpc>
                <a:spcPct val="90000"/>
              </a:lnSpc>
              <a:buNone/>
            </a:pPr>
            <a:r>
              <a:rPr lang="zh-CN" altLang="zh-CN" sz="2400" dirty="0"/>
              <a:t>1) intermediary — 中间商</a:t>
            </a:r>
          </a:p>
          <a:p>
            <a:pPr eaLnBrk="1" hangingPunct="1">
              <a:lnSpc>
                <a:spcPct val="90000"/>
              </a:lnSpc>
              <a:buNone/>
            </a:pPr>
            <a:r>
              <a:rPr lang="zh-CN" altLang="zh-CN" sz="2400" dirty="0"/>
              <a:t>2) merchandising — 推销（组织产品展览及促销产品的活动）</a:t>
            </a:r>
          </a:p>
          <a:p>
            <a:pPr eaLnBrk="1" hangingPunct="1">
              <a:lnSpc>
                <a:spcPct val="90000"/>
              </a:lnSpc>
              <a:buNone/>
            </a:pPr>
            <a:r>
              <a:rPr lang="zh-CN" altLang="zh-CN" sz="2400" dirty="0"/>
              <a:t>3) bookkeeping — 薄记</a:t>
            </a:r>
          </a:p>
          <a:p>
            <a:pPr eaLnBrk="1" hangingPunct="1">
              <a:lnSpc>
                <a:spcPct val="90000"/>
              </a:lnSpc>
              <a:buNone/>
            </a:pPr>
            <a:r>
              <a:rPr lang="zh-CN" altLang="zh-CN" sz="2400" dirty="0"/>
              <a:t>4) broker — 经纪人</a:t>
            </a:r>
          </a:p>
          <a:p>
            <a:pPr eaLnBrk="1" hangingPunct="1">
              <a:lnSpc>
                <a:spcPct val="90000"/>
              </a:lnSpc>
              <a:buNone/>
            </a:pPr>
            <a:r>
              <a:rPr lang="zh-CN" altLang="zh-CN" sz="2400" dirty="0"/>
              <a:t>5) franchise — 特许经营权</a:t>
            </a:r>
          </a:p>
          <a:p>
            <a:pPr eaLnBrk="1" hangingPunct="1">
              <a:lnSpc>
                <a:spcPct val="90000"/>
              </a:lnSpc>
              <a:buNone/>
            </a:pPr>
            <a:r>
              <a:rPr lang="zh-CN" altLang="zh-CN" sz="2400" dirty="0"/>
              <a:t>6) royalty — 特许使用费</a:t>
            </a:r>
          </a:p>
          <a:p>
            <a:pPr eaLnBrk="1" hangingPunct="1">
              <a:lnSpc>
                <a:spcPct val="90000"/>
              </a:lnSpc>
              <a:buNone/>
            </a:pPr>
            <a:r>
              <a:rPr lang="zh-CN" altLang="zh-CN" sz="2400" dirty="0"/>
              <a:t>7) disgruntled — 不满的，不高兴的</a:t>
            </a:r>
          </a:p>
          <a:p>
            <a:pPr eaLnBrk="1" hangingPunct="1">
              <a:lnSpc>
                <a:spcPct val="90000"/>
              </a:lnSpc>
              <a:buNone/>
            </a:pPr>
            <a:r>
              <a:rPr lang="zh-CN" altLang="zh-CN" sz="2400" dirty="0"/>
              <a:t>8) fraudulent — 不诚实的，欺诈性的</a:t>
            </a:r>
          </a:p>
          <a:p>
            <a:pPr eaLnBrk="1" hangingPunct="1">
              <a:lnSpc>
                <a:spcPct val="90000"/>
              </a:lnSpc>
              <a:buNone/>
            </a:pPr>
            <a:r>
              <a:rPr lang="zh-CN" altLang="zh-CN" sz="2400" dirty="0"/>
              <a:t>9) principal — 委托人，委托公司</a:t>
            </a:r>
          </a:p>
          <a:p>
            <a:pPr eaLnBrk="1" hangingPunct="1">
              <a:lnSpc>
                <a:spcPct val="90000"/>
              </a:lnSpc>
              <a:buNone/>
            </a:pPr>
            <a:r>
              <a:rPr lang="zh-CN" altLang="zh-CN" sz="2400" dirty="0"/>
              <a:t>10) fiduciary — 信托的；受托人</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22531" name="Rectangle 3"/>
          <p:cNvSpPr>
            <a:spLocks noGrp="1"/>
          </p:cNvSpPr>
          <p:nvPr>
            <p:ph idx="1"/>
          </p:nvPr>
        </p:nvSpPr>
        <p:spPr>
          <a:xfrm>
            <a:off x="395536" y="1600200"/>
            <a:ext cx="8138864" cy="4419600"/>
          </a:xfrm>
          <a:ln/>
        </p:spPr>
        <p:txBody>
          <a:bodyPr vert="horz" wrap="square" lIns="91440" tIns="45720" rIns="91440" bIns="45720" anchor="t" anchorCtr="0"/>
          <a:lstStyle/>
          <a:p>
            <a:pPr algn="just" eaLnBrk="1" hangingPunct="1"/>
            <a:r>
              <a:rPr lang="zh-CN" altLang="zh-CN" sz="2400" u="sng" dirty="0"/>
              <a:t>(3) At times, a change in circumstances can cause an agency to end, including death of the principal or agent, impossibility of performance, and destruction of the subject matter of the agency.</a:t>
            </a:r>
            <a:endParaRPr lang="en-US" altLang="zh-CN" sz="2400" u="sng" dirty="0"/>
          </a:p>
          <a:p>
            <a:pPr eaLnBrk="1" hangingPunct="1"/>
            <a:endParaRPr lang="zh-CN" altLang="zh-CN" sz="2400" u="sng" dirty="0"/>
          </a:p>
          <a:p>
            <a:pPr algn="just" eaLnBrk="1" hangingPunct="1"/>
            <a:r>
              <a:rPr lang="zh-CN" altLang="zh-CN" sz="2400" u="sng" dirty="0"/>
              <a:t>(4) The agency relationship may also terminate on the unilateral action of either party.  Unilateral termination, however, may constitute a breach of contract, in which case the non-breaching party may have an action of damages.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ln/>
        </p:spPr>
        <p:txBody>
          <a:bodyPr vert="horz" wrap="square" lIns="91440" tIns="45720" rIns="91440" bIns="45720" anchor="ctr" anchorCtr="0"/>
          <a:lstStyle/>
          <a:p>
            <a:pPr eaLnBrk="1" hangingPunct="1"/>
            <a:r>
              <a:rPr lang="zh-CN" altLang="zh-CN" sz="2500" dirty="0"/>
              <a:t>2. Translate the Following Economic Terms into English:</a:t>
            </a:r>
          </a:p>
        </p:txBody>
      </p:sp>
      <p:sp>
        <p:nvSpPr>
          <p:cNvPr id="25603" name="Rectangle 3"/>
          <p:cNvSpPr>
            <a:spLocks noGrp="1"/>
          </p:cNvSpPr>
          <p:nvPr>
            <p:ph idx="1"/>
          </p:nvPr>
        </p:nvSpPr>
        <p:spPr>
          <a:ln/>
        </p:spPr>
        <p:txBody>
          <a:bodyPr vert="horz" wrap="square" lIns="91440" tIns="45720" rIns="91440" bIns="45720" anchor="t" anchorCtr="0"/>
          <a:lstStyle/>
          <a:p>
            <a:pPr marL="609600" indent="-609600" eaLnBrk="1" hangingPunct="1">
              <a:lnSpc>
                <a:spcPct val="80000"/>
              </a:lnSpc>
              <a:buNone/>
            </a:pPr>
            <a:r>
              <a:rPr lang="zh-CN" altLang="zh-CN" sz="2400" dirty="0"/>
              <a:t>1)   最终消费者(用户)	</a:t>
            </a:r>
          </a:p>
          <a:p>
            <a:pPr marL="609600" indent="-609600" eaLnBrk="1" hangingPunct="1">
              <a:lnSpc>
                <a:spcPct val="80000"/>
              </a:lnSpc>
              <a:buNone/>
            </a:pPr>
            <a:r>
              <a:rPr lang="zh-CN" altLang="zh-CN" sz="2400" dirty="0"/>
              <a:t>	ultimate consumer</a:t>
            </a:r>
          </a:p>
          <a:p>
            <a:pPr marL="609600" indent="-609600" eaLnBrk="1" hangingPunct="1">
              <a:lnSpc>
                <a:spcPct val="80000"/>
              </a:lnSpc>
              <a:buNone/>
            </a:pPr>
            <a:r>
              <a:rPr lang="zh-CN" altLang="zh-CN" sz="2400" dirty="0"/>
              <a:t>2)   增值价值</a:t>
            </a:r>
          </a:p>
          <a:p>
            <a:pPr marL="609600" indent="-609600" eaLnBrk="1" hangingPunct="1">
              <a:lnSpc>
                <a:spcPct val="80000"/>
              </a:lnSpc>
              <a:buNone/>
            </a:pPr>
            <a:r>
              <a:rPr lang="zh-CN" altLang="zh-CN" sz="2400" dirty="0"/>
              <a:t>       value added</a:t>
            </a:r>
          </a:p>
          <a:p>
            <a:pPr marL="609600" indent="-609600" eaLnBrk="1" hangingPunct="1">
              <a:lnSpc>
                <a:spcPct val="80000"/>
              </a:lnSpc>
              <a:buNone/>
            </a:pPr>
            <a:r>
              <a:rPr lang="zh-CN" altLang="zh-CN" sz="2400" dirty="0"/>
              <a:t>3)   批发商	 </a:t>
            </a:r>
          </a:p>
          <a:p>
            <a:pPr marL="609600" indent="-609600" eaLnBrk="1" hangingPunct="1">
              <a:lnSpc>
                <a:spcPct val="80000"/>
              </a:lnSpc>
              <a:buNone/>
            </a:pPr>
            <a:r>
              <a:rPr lang="zh-CN" altLang="zh-CN" sz="2400" dirty="0"/>
              <a:t>       merchant wholesaler </a:t>
            </a:r>
          </a:p>
          <a:p>
            <a:pPr marL="609600" indent="-609600" eaLnBrk="1" hangingPunct="1">
              <a:lnSpc>
                <a:spcPct val="80000"/>
              </a:lnSpc>
              <a:buNone/>
            </a:pPr>
            <a:r>
              <a:rPr lang="zh-CN" altLang="zh-CN" sz="2400" dirty="0"/>
              <a:t>4)    产品花色品种</a:t>
            </a:r>
          </a:p>
          <a:p>
            <a:pPr marL="609600" indent="-609600" eaLnBrk="1" hangingPunct="1">
              <a:lnSpc>
                <a:spcPct val="80000"/>
              </a:lnSpc>
              <a:buNone/>
            </a:pPr>
            <a:r>
              <a:rPr lang="zh-CN" altLang="zh-CN" sz="2400" dirty="0"/>
              <a:t>        product assortment </a:t>
            </a:r>
          </a:p>
          <a:p>
            <a:pPr marL="609600" indent="-609600" eaLnBrk="1" hangingPunct="1">
              <a:lnSpc>
                <a:spcPct val="80000"/>
              </a:lnSpc>
              <a:buNone/>
            </a:pPr>
            <a:r>
              <a:rPr lang="zh-CN" altLang="zh-CN" sz="2400" dirty="0"/>
              <a:t>5)    地方效用</a:t>
            </a:r>
          </a:p>
          <a:p>
            <a:pPr marL="609600" indent="-609600" eaLnBrk="1" hangingPunct="1">
              <a:lnSpc>
                <a:spcPct val="80000"/>
              </a:lnSpc>
              <a:buNone/>
            </a:pPr>
            <a:r>
              <a:rPr lang="zh-CN" altLang="zh-CN" sz="2400" dirty="0"/>
              <a:t>        place utility </a:t>
            </a:r>
          </a:p>
          <a:p>
            <a:pPr marL="609600" indent="-609600" eaLnBrk="1" hangingPunct="1">
              <a:lnSpc>
                <a:spcPct val="80000"/>
              </a:lnSpc>
              <a:buNone/>
            </a:pPr>
            <a:r>
              <a:rPr lang="zh-CN" altLang="zh-CN" sz="2400" dirty="0"/>
              <a:t>6)</a:t>
            </a:r>
            <a:r>
              <a:rPr lang="en-US" altLang="zh-CN" sz="2400" dirty="0"/>
              <a:t>    </a:t>
            </a:r>
            <a:r>
              <a:rPr lang="zh-CN" altLang="en-US" sz="2400" dirty="0"/>
              <a:t>电子商务</a:t>
            </a:r>
            <a:endParaRPr lang="zh-CN" altLang="zh-CN" sz="2400" dirty="0"/>
          </a:p>
          <a:p>
            <a:pPr marL="609600" indent="-609600" eaLnBrk="1" hangingPunct="1">
              <a:lnSpc>
                <a:spcPct val="80000"/>
              </a:lnSpc>
              <a:buNone/>
            </a:pPr>
            <a:r>
              <a:rPr lang="zh-CN" altLang="zh-CN" sz="2400" dirty="0"/>
              <a:t>        </a:t>
            </a:r>
            <a:r>
              <a:rPr lang="en-US" altLang="zh-CN" sz="2400" dirty="0"/>
              <a:t>Electronic Commerce</a:t>
            </a:r>
            <a:endParaRPr lang="zh-CN"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 calcmode="lin" valueType="num">
                                      <p:cBhvr additive="base">
                                        <p:cTn id="7" dur="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25603">
                                            <p:txEl>
                                              <p:pRg st="1" end="1"/>
                                            </p:txEl>
                                          </p:spTgt>
                                        </p:tgtEl>
                                        <p:attrNameLst>
                                          <p:attrName>style.visibility</p:attrName>
                                        </p:attrNameLst>
                                      </p:cBhvr>
                                      <p:to>
                                        <p:strVal val="visible"/>
                                      </p:to>
                                    </p:set>
                                    <p:animEffect transition="in" filter="diamond(in)">
                                      <p:cBhvr>
                                        <p:cTn id="13" dur="2000"/>
                                        <p:tgtEl>
                                          <p:spTgt spid="2560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25603">
                                            <p:txEl>
                                              <p:pRg st="3" end="3"/>
                                            </p:txEl>
                                          </p:spTgt>
                                        </p:tgtEl>
                                        <p:attrNameLst>
                                          <p:attrName>style.visibility</p:attrName>
                                        </p:attrNameLst>
                                      </p:cBhvr>
                                      <p:to>
                                        <p:strVal val="visible"/>
                                      </p:to>
                                    </p:set>
                                    <p:animEffect transition="in" filter="diamond(in)">
                                      <p:cBhvr>
                                        <p:cTn id="18" dur="2000"/>
                                        <p:tgtEl>
                                          <p:spTgt spid="2560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25603">
                                            <p:txEl>
                                              <p:pRg st="5" end="5"/>
                                            </p:txEl>
                                          </p:spTgt>
                                        </p:tgtEl>
                                        <p:attrNameLst>
                                          <p:attrName>style.visibility</p:attrName>
                                        </p:attrNameLst>
                                      </p:cBhvr>
                                      <p:to>
                                        <p:strVal val="visible"/>
                                      </p:to>
                                    </p:set>
                                    <p:animEffect transition="in" filter="diamond(in)">
                                      <p:cBhvr>
                                        <p:cTn id="23" dur="2000"/>
                                        <p:tgtEl>
                                          <p:spTgt spid="2560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25603">
                                            <p:txEl>
                                              <p:pRg st="7" end="7"/>
                                            </p:txEl>
                                          </p:spTgt>
                                        </p:tgtEl>
                                        <p:attrNameLst>
                                          <p:attrName>style.visibility</p:attrName>
                                        </p:attrNameLst>
                                      </p:cBhvr>
                                      <p:to>
                                        <p:strVal val="visible"/>
                                      </p:to>
                                    </p:set>
                                    <p:animEffect transition="in" filter="diamond(in)">
                                      <p:cBhvr>
                                        <p:cTn id="28" dur="2000"/>
                                        <p:tgtEl>
                                          <p:spTgt spid="2560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nodeType="clickEffect">
                                  <p:stCondLst>
                                    <p:cond delay="0"/>
                                  </p:stCondLst>
                                  <p:childTnLst>
                                    <p:set>
                                      <p:cBhvr>
                                        <p:cTn id="32" dur="1" fill="hold">
                                          <p:stCondLst>
                                            <p:cond delay="0"/>
                                          </p:stCondLst>
                                        </p:cTn>
                                        <p:tgtEl>
                                          <p:spTgt spid="25603">
                                            <p:txEl>
                                              <p:pRg st="9" end="9"/>
                                            </p:txEl>
                                          </p:spTgt>
                                        </p:tgtEl>
                                        <p:attrNameLst>
                                          <p:attrName>style.visibility</p:attrName>
                                        </p:attrNameLst>
                                      </p:cBhvr>
                                      <p:to>
                                        <p:strVal val="visible"/>
                                      </p:to>
                                    </p:set>
                                    <p:animEffect transition="in" filter="diamond(in)">
                                      <p:cBhvr>
                                        <p:cTn id="33" dur="2000"/>
                                        <p:tgtEl>
                                          <p:spTgt spid="25603">
                                            <p:txEl>
                                              <p:pRg st="9" end="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nodeType="clickEffect">
                                  <p:stCondLst>
                                    <p:cond delay="0"/>
                                  </p:stCondLst>
                                  <p:childTnLst>
                                    <p:set>
                                      <p:cBhvr>
                                        <p:cTn id="37" dur="1" fill="hold">
                                          <p:stCondLst>
                                            <p:cond delay="0"/>
                                          </p:stCondLst>
                                        </p:cTn>
                                        <p:tgtEl>
                                          <p:spTgt spid="25603">
                                            <p:txEl>
                                              <p:pRg st="11" end="11"/>
                                            </p:txEl>
                                          </p:spTgt>
                                        </p:tgtEl>
                                        <p:attrNameLst>
                                          <p:attrName>style.visibility</p:attrName>
                                        </p:attrNameLst>
                                      </p:cBhvr>
                                      <p:to>
                                        <p:strVal val="visible"/>
                                      </p:to>
                                    </p:set>
                                    <p:animEffect transition="in" filter="diamond(in)">
                                      <p:cBhvr>
                                        <p:cTn id="38" dur="2000"/>
                                        <p:tgtEl>
                                          <p:spTgt spid="2560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ln/>
        </p:spPr>
        <p:txBody>
          <a:bodyPr vert="horz" wrap="square" lIns="91440" tIns="45720" rIns="91440" bIns="45720" anchor="ctr" anchorCtr="0"/>
          <a:lstStyle/>
          <a:p>
            <a:pPr eaLnBrk="1" hangingPunct="1"/>
            <a:r>
              <a:rPr lang="zh-CN" altLang="zh-CN" sz="2500" dirty="0"/>
              <a:t>3. Read the Following Passage and Fill in the Blanks with Appropriate Words:</a:t>
            </a:r>
            <a:r>
              <a:rPr lang="zh-CN" altLang="zh-CN" sz="3800" dirty="0"/>
              <a:t> </a:t>
            </a:r>
          </a:p>
        </p:txBody>
      </p:sp>
      <p:sp>
        <p:nvSpPr>
          <p:cNvPr id="24579" name="Rectangle 3"/>
          <p:cNvSpPr>
            <a:spLocks noGrp="1"/>
          </p:cNvSpPr>
          <p:nvPr>
            <p:ph idx="1"/>
          </p:nvPr>
        </p:nvSpPr>
        <p:spPr>
          <a:ln/>
        </p:spPr>
        <p:txBody>
          <a:bodyPr vert="horz" wrap="square" lIns="91440" tIns="45720" rIns="91440" bIns="45720" anchor="t" anchorCtr="0"/>
          <a:lstStyle/>
          <a:p>
            <a:pPr eaLnBrk="1" hangingPunct="1">
              <a:lnSpc>
                <a:spcPct val="90000"/>
              </a:lnSpc>
            </a:pPr>
            <a:r>
              <a:rPr lang="zh-CN" altLang="zh-CN" sz="2400" dirty="0"/>
              <a:t>…</a:t>
            </a:r>
          </a:p>
          <a:p>
            <a:pPr algn="just" eaLnBrk="1" hangingPunct="1">
              <a:lnSpc>
                <a:spcPct val="90000"/>
              </a:lnSpc>
            </a:pPr>
            <a:r>
              <a:rPr lang="zh-CN" altLang="zh-CN" sz="2400" dirty="0"/>
              <a:t>Franchising, in brief, is a system of business based on a legal arrangement in which on party –the </a:t>
            </a:r>
            <a:r>
              <a:rPr lang="zh-CN" altLang="zh-CN" sz="2400" u="sng" dirty="0"/>
              <a:t>                </a:t>
            </a:r>
            <a:r>
              <a:rPr lang="zh-CN" altLang="zh-CN" sz="2400" dirty="0"/>
              <a:t>--agrees with the franchise </a:t>
            </a:r>
            <a:r>
              <a:rPr lang="zh-CN" altLang="zh-CN" sz="2400" u="sng" dirty="0"/>
              <a:t>               </a:t>
            </a:r>
            <a:r>
              <a:rPr lang="zh-CN" altLang="zh-CN" sz="2400" dirty="0"/>
              <a:t> to produce and market their goods and services on a local and regional </a:t>
            </a:r>
            <a:r>
              <a:rPr lang="zh-CN" altLang="zh-CN" sz="2400" u="sng" dirty="0"/>
              <a:t>            </a:t>
            </a:r>
            <a:r>
              <a:rPr lang="zh-CN" altLang="zh-CN" sz="2400" dirty="0"/>
              <a:t>. The franchise owner provides </a:t>
            </a:r>
            <a:r>
              <a:rPr lang="zh-CN" altLang="zh-CN" sz="2400" u="sng" dirty="0"/>
              <a:t>  </a:t>
            </a:r>
          </a:p>
          <a:p>
            <a:pPr algn="just" eaLnBrk="1" hangingPunct="1">
              <a:lnSpc>
                <a:spcPct val="90000"/>
              </a:lnSpc>
              <a:buNone/>
            </a:pPr>
            <a:r>
              <a:rPr lang="zh-CN" altLang="zh-CN" sz="2400" dirty="0"/>
              <a:t>     </a:t>
            </a:r>
            <a:r>
              <a:rPr lang="zh-CN" altLang="zh-CN" sz="2400" u="sng" dirty="0"/>
              <a:t>                </a:t>
            </a:r>
            <a:r>
              <a:rPr lang="zh-CN" altLang="zh-CN" sz="2400" dirty="0"/>
              <a:t> systems such as advertising and accounting. The system has enabled many entrepreneurs to </a:t>
            </a:r>
            <a:r>
              <a:rPr lang="zh-CN" altLang="zh-CN" sz="2400" u="sng" dirty="0"/>
              <a:t>               </a:t>
            </a:r>
            <a:r>
              <a:rPr lang="zh-CN" altLang="zh-CN" sz="2400" dirty="0"/>
              <a:t> their dream of owning their own business where normally it would have been impossible for them to go it alone.</a:t>
            </a:r>
          </a:p>
          <a:p>
            <a:pPr algn="just" eaLnBrk="1" hangingPunct="1">
              <a:lnSpc>
                <a:spcPct val="90000"/>
              </a:lnSpc>
            </a:pPr>
            <a:r>
              <a:rPr lang="zh-CN" altLang="zh-CN" sz="2400" dirty="0"/>
              <a:t>…</a:t>
            </a:r>
          </a:p>
        </p:txBody>
      </p:sp>
      <p:sp>
        <p:nvSpPr>
          <p:cNvPr id="26628" name="Text Box 4"/>
          <p:cNvSpPr txBox="1"/>
          <p:nvPr/>
        </p:nvSpPr>
        <p:spPr>
          <a:xfrm>
            <a:off x="6804025" y="2276475"/>
            <a:ext cx="1800225"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franchisee</a:t>
            </a:r>
          </a:p>
        </p:txBody>
      </p:sp>
      <p:sp>
        <p:nvSpPr>
          <p:cNvPr id="26629" name="Text Box 5"/>
          <p:cNvSpPr txBox="1"/>
          <p:nvPr/>
        </p:nvSpPr>
        <p:spPr>
          <a:xfrm>
            <a:off x="4643438" y="2636838"/>
            <a:ext cx="1296987"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owners</a:t>
            </a:r>
          </a:p>
        </p:txBody>
      </p:sp>
      <p:sp>
        <p:nvSpPr>
          <p:cNvPr id="26630" name="Text Box 6"/>
          <p:cNvSpPr txBox="1"/>
          <p:nvPr/>
        </p:nvSpPr>
        <p:spPr>
          <a:xfrm>
            <a:off x="2195513" y="3284538"/>
            <a:ext cx="1081087"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basis</a:t>
            </a:r>
          </a:p>
        </p:txBody>
      </p:sp>
      <p:sp>
        <p:nvSpPr>
          <p:cNvPr id="26631" name="Text Box 7"/>
          <p:cNvSpPr txBox="1"/>
          <p:nvPr/>
        </p:nvSpPr>
        <p:spPr>
          <a:xfrm>
            <a:off x="1042988" y="3644900"/>
            <a:ext cx="1800225"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operating</a:t>
            </a:r>
          </a:p>
        </p:txBody>
      </p:sp>
      <p:sp>
        <p:nvSpPr>
          <p:cNvPr id="26632" name="Text Box 8"/>
          <p:cNvSpPr txBox="1"/>
          <p:nvPr/>
        </p:nvSpPr>
        <p:spPr>
          <a:xfrm>
            <a:off x="3348038" y="4292600"/>
            <a:ext cx="1223962"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zh-CN" sz="2400" dirty="0"/>
              <a:t>realize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additive="base">
                                        <p:cTn id="7" dur="500" fill="hold"/>
                                        <p:tgtEl>
                                          <p:spTgt spid="26628"/>
                                        </p:tgtEl>
                                        <p:attrNameLst>
                                          <p:attrName>ppt_x</p:attrName>
                                        </p:attrNameLst>
                                      </p:cBhvr>
                                      <p:tavLst>
                                        <p:tav tm="0">
                                          <p:val>
                                            <p:strVal val="#ppt_x"/>
                                          </p:val>
                                        </p:tav>
                                        <p:tav tm="100000">
                                          <p:val>
                                            <p:strVal val="#ppt_x"/>
                                          </p:val>
                                        </p:tav>
                                      </p:tavLst>
                                    </p:anim>
                                    <p:anim calcmode="lin" valueType="num">
                                      <p:cBhvr additive="base">
                                        <p:cTn id="8"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9"/>
                                        </p:tgtEl>
                                        <p:attrNameLst>
                                          <p:attrName>style.visibility</p:attrName>
                                        </p:attrNameLst>
                                      </p:cBhvr>
                                      <p:to>
                                        <p:strVal val="visible"/>
                                      </p:to>
                                    </p:set>
                                    <p:anim calcmode="lin" valueType="num">
                                      <p:cBhvr additive="base">
                                        <p:cTn id="13" dur="500" fill="hold"/>
                                        <p:tgtEl>
                                          <p:spTgt spid="26629"/>
                                        </p:tgtEl>
                                        <p:attrNameLst>
                                          <p:attrName>ppt_x</p:attrName>
                                        </p:attrNameLst>
                                      </p:cBhvr>
                                      <p:tavLst>
                                        <p:tav tm="0">
                                          <p:val>
                                            <p:strVal val="#ppt_x"/>
                                          </p:val>
                                        </p:tav>
                                        <p:tav tm="100000">
                                          <p:val>
                                            <p:strVal val="#ppt_x"/>
                                          </p:val>
                                        </p:tav>
                                      </p:tavLst>
                                    </p:anim>
                                    <p:anim calcmode="lin" valueType="num">
                                      <p:cBhvr additive="base">
                                        <p:cTn id="14"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630">
                                            <p:txEl>
                                              <p:pRg st="0" end="0"/>
                                            </p:txEl>
                                          </p:spTgt>
                                        </p:tgtEl>
                                        <p:attrNameLst>
                                          <p:attrName>style.visibility</p:attrName>
                                        </p:attrNameLst>
                                      </p:cBhvr>
                                      <p:to>
                                        <p:strVal val="visible"/>
                                      </p:to>
                                    </p:set>
                                    <p:anim calcmode="lin" valueType="num">
                                      <p:cBhvr additive="base">
                                        <p:cTn id="19" dur="500" fill="hold"/>
                                        <p:tgtEl>
                                          <p:spTgt spid="2663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631"/>
                                        </p:tgtEl>
                                        <p:attrNameLst>
                                          <p:attrName>style.visibility</p:attrName>
                                        </p:attrNameLst>
                                      </p:cBhvr>
                                      <p:to>
                                        <p:strVal val="visible"/>
                                      </p:to>
                                    </p:set>
                                    <p:anim calcmode="lin" valueType="num">
                                      <p:cBhvr additive="base">
                                        <p:cTn id="25" dur="500" fill="hold"/>
                                        <p:tgtEl>
                                          <p:spTgt spid="26631"/>
                                        </p:tgtEl>
                                        <p:attrNameLst>
                                          <p:attrName>ppt_x</p:attrName>
                                        </p:attrNameLst>
                                      </p:cBhvr>
                                      <p:tavLst>
                                        <p:tav tm="0">
                                          <p:val>
                                            <p:strVal val="#ppt_x"/>
                                          </p:val>
                                        </p:tav>
                                        <p:tav tm="100000">
                                          <p:val>
                                            <p:strVal val="#ppt_x"/>
                                          </p:val>
                                        </p:tav>
                                      </p:tavLst>
                                    </p:anim>
                                    <p:anim calcmode="lin" valueType="num">
                                      <p:cBhvr additive="base">
                                        <p:cTn id="26"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632"/>
                                        </p:tgtEl>
                                        <p:attrNameLst>
                                          <p:attrName>style.visibility</p:attrName>
                                        </p:attrNameLst>
                                      </p:cBhvr>
                                      <p:to>
                                        <p:strVal val="visible"/>
                                      </p:to>
                                    </p:set>
                                    <p:anim calcmode="lin" valueType="num">
                                      <p:cBhvr additive="base">
                                        <p:cTn id="31" dur="500" fill="hold"/>
                                        <p:tgtEl>
                                          <p:spTgt spid="26632"/>
                                        </p:tgtEl>
                                        <p:attrNameLst>
                                          <p:attrName>ppt_x</p:attrName>
                                        </p:attrNameLst>
                                      </p:cBhvr>
                                      <p:tavLst>
                                        <p:tav tm="0">
                                          <p:val>
                                            <p:strVal val="#ppt_x"/>
                                          </p:val>
                                        </p:tav>
                                        <p:tav tm="100000">
                                          <p:val>
                                            <p:strVal val="#ppt_x"/>
                                          </p:val>
                                        </p:tav>
                                      </p:tavLst>
                                    </p:anim>
                                    <p:anim calcmode="lin" valueType="num">
                                      <p:cBhvr additive="base">
                                        <p:cTn id="32" dur="500" fill="hold"/>
                                        <p:tgtEl>
                                          <p:spTgt spid="266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29" grpId="0"/>
      <p:bldP spid="26631" grpId="0"/>
      <p:bldP spid="266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ln/>
        </p:spPr>
        <p:txBody>
          <a:bodyPr vert="horz" wrap="square" lIns="91440" tIns="45720" rIns="91440" bIns="45720" anchor="ctr" anchorCtr="0"/>
          <a:lstStyle/>
          <a:p>
            <a:pPr eaLnBrk="1" hangingPunct="1"/>
            <a:r>
              <a:rPr lang="zh-CN" altLang="zh-CN" sz="2500" dirty="0"/>
              <a:t>4. Translate the Following Passage into English，then Answer the Following Questions:</a:t>
            </a:r>
            <a:r>
              <a:rPr lang="zh-CN" altLang="zh-CN" sz="3800" dirty="0"/>
              <a:t> </a:t>
            </a:r>
          </a:p>
        </p:txBody>
      </p:sp>
      <p:sp>
        <p:nvSpPr>
          <p:cNvPr id="27651" name="Rectangle 3"/>
          <p:cNvSpPr>
            <a:spLocks noGrp="1"/>
          </p:cNvSpPr>
          <p:nvPr>
            <p:ph idx="1"/>
          </p:nvPr>
        </p:nvSpPr>
        <p:spPr>
          <a:xfrm>
            <a:off x="250824" y="1412776"/>
            <a:ext cx="8425631" cy="4419699"/>
          </a:xfrm>
          <a:ln/>
        </p:spPr>
        <p:txBody>
          <a:bodyPr vert="horz" wrap="square" lIns="91440" tIns="45720" rIns="91440" bIns="45720" anchor="t" anchorCtr="0"/>
          <a:lstStyle/>
          <a:p>
            <a:pPr eaLnBrk="1" hangingPunct="1">
              <a:lnSpc>
                <a:spcPct val="80000"/>
              </a:lnSpc>
              <a:buNone/>
            </a:pPr>
            <a:r>
              <a:rPr lang="zh-CN" altLang="en-US" sz="2000" b="1" dirty="0"/>
              <a:t>     </a:t>
            </a:r>
            <a:r>
              <a:rPr lang="zh-CN" altLang="en-US" sz="2400" b="1" dirty="0"/>
              <a:t>独立零售商</a:t>
            </a:r>
            <a:endParaRPr lang="zh-CN" altLang="en-US" sz="2400" dirty="0"/>
          </a:p>
          <a:p>
            <a:pPr eaLnBrk="1" hangingPunct="1">
              <a:lnSpc>
                <a:spcPct val="80000"/>
              </a:lnSpc>
              <a:buNone/>
            </a:pPr>
            <a:r>
              <a:rPr lang="zh-CN" altLang="en-US" sz="2400" dirty="0"/>
              <a:t>    大家记得琳每周约花6镑到马路对面的商店买东西。这些商店往往归小企业所有，常常是独资商。因为店小，所以不能大批进货，因此不能以便宜价格购进。结果小店的价格常比大店高。大多数人和琳一样，只有在购买忘掉采购的物品时，从方便出发才去小店购物。</a:t>
            </a:r>
            <a:endParaRPr lang="zh-CN" altLang="en-US" sz="2000" dirty="0"/>
          </a:p>
          <a:p>
            <a:pPr eaLnBrk="1" hangingPunct="1">
              <a:lnSpc>
                <a:spcPct val="80000"/>
              </a:lnSpc>
              <a:buNone/>
            </a:pPr>
            <a:r>
              <a:rPr lang="zh-CN" altLang="en-US" sz="2400" dirty="0"/>
              <a:t>    Independent Retailer</a:t>
            </a:r>
          </a:p>
          <a:p>
            <a:pPr algn="just" eaLnBrk="1" hangingPunct="1">
              <a:lnSpc>
                <a:spcPct val="80000"/>
              </a:lnSpc>
              <a:buNone/>
            </a:pPr>
            <a:r>
              <a:rPr lang="zh-CN" altLang="en-US" sz="2400" dirty="0"/>
              <a:t>    You will remember that Lynne spent about ￡6 a week buying items from the shop across the road.  These are usually owned by small businesses, often sole traders.  Since they are small they cannot buy their goods in bulk and therefore cannot obtain them cheaply.  Consequently, prices are often higher in small shops than in large shops.  Most people only use the small shop as Lynne does, for convenience, to buy those items which may have been forgotten.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7651">
                                            <p:txEl>
                                              <p:pRg st="2" end="2"/>
                                            </p:txEl>
                                          </p:spTgt>
                                        </p:tgtEl>
                                        <p:attrNameLst>
                                          <p:attrName>style.visibility</p:attrName>
                                        </p:attrNameLst>
                                      </p:cBhvr>
                                      <p:to>
                                        <p:strVal val="visible"/>
                                      </p:to>
                                    </p:set>
                                    <p:animEffect transition="in" filter="diamond(in)">
                                      <p:cBhvr>
                                        <p:cTn id="7" dur="2000"/>
                                        <p:tgtEl>
                                          <p:spTgt spid="27651">
                                            <p:txEl>
                                              <p:pRg st="2" end="2"/>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27651">
                                            <p:txEl>
                                              <p:pRg st="3" end="3"/>
                                            </p:txEl>
                                          </p:spTgt>
                                        </p:tgtEl>
                                        <p:attrNameLst>
                                          <p:attrName>style.visibility</p:attrName>
                                        </p:attrNameLst>
                                      </p:cBhvr>
                                      <p:to>
                                        <p:strVal val="visible"/>
                                      </p:to>
                                    </p:set>
                                    <p:animEffect transition="in" filter="diamond(in)">
                                      <p:cBhvr>
                                        <p:cTn id="10" dur="2000"/>
                                        <p:tgtEl>
                                          <p:spTgt spid="276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28675" name="Rectangle 3"/>
          <p:cNvSpPr>
            <a:spLocks noGrp="1"/>
          </p:cNvSpPr>
          <p:nvPr>
            <p:ph idx="1"/>
          </p:nvPr>
        </p:nvSpPr>
        <p:spPr>
          <a:xfrm>
            <a:off x="395536" y="1600200"/>
            <a:ext cx="8138864" cy="4419600"/>
          </a:xfrm>
          <a:ln/>
        </p:spPr>
        <p:txBody>
          <a:bodyPr vert="horz" wrap="square" lIns="91440" tIns="45720" rIns="91440" bIns="45720" anchor="t" anchorCtr="0"/>
          <a:lstStyle/>
          <a:p>
            <a:pPr eaLnBrk="1" hangingPunct="1">
              <a:lnSpc>
                <a:spcPct val="90000"/>
              </a:lnSpc>
              <a:buNone/>
            </a:pPr>
            <a:r>
              <a:rPr lang="zh-CN" altLang="zh-CN" sz="2400" dirty="0"/>
              <a:t>1) What is independent retailer? </a:t>
            </a:r>
          </a:p>
          <a:p>
            <a:pPr algn="just" eaLnBrk="1" hangingPunct="1">
              <a:lnSpc>
                <a:spcPct val="90000"/>
              </a:lnSpc>
              <a:buNone/>
            </a:pPr>
            <a:r>
              <a:rPr lang="zh-CN" altLang="zh-CN" sz="2400" dirty="0"/>
              <a:t>　The independent retailers or sole traders are shops owned by small business.  They can’t buy their goods in bulk, therefore cannot obtain them cheaply and the prices are often higher than big shops.</a:t>
            </a:r>
            <a:endParaRPr lang="en-US" altLang="zh-CN" sz="2400" dirty="0"/>
          </a:p>
          <a:p>
            <a:pPr eaLnBrk="1" hangingPunct="1">
              <a:lnSpc>
                <a:spcPct val="90000"/>
              </a:lnSpc>
              <a:buNone/>
            </a:pPr>
            <a:endParaRPr lang="zh-CN" altLang="zh-CN" sz="2400" dirty="0"/>
          </a:p>
          <a:p>
            <a:pPr eaLnBrk="1" hangingPunct="1">
              <a:lnSpc>
                <a:spcPct val="90000"/>
              </a:lnSpc>
              <a:buNone/>
            </a:pPr>
            <a:r>
              <a:rPr lang="zh-CN" altLang="zh-CN" sz="2400" dirty="0"/>
              <a:t>2) What time did families tended to rely on the small shops?</a:t>
            </a:r>
          </a:p>
          <a:p>
            <a:pPr eaLnBrk="1" hangingPunct="1">
              <a:lnSpc>
                <a:spcPct val="90000"/>
              </a:lnSpc>
              <a:buNone/>
            </a:pPr>
            <a:r>
              <a:rPr lang="zh-CN" altLang="zh-CN" sz="2400" dirty="0"/>
              <a:t>    Before the big increase in car ownership, families tended to rely on the small shops.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Effect transition="in" filter="diamond(in)">
                                      <p:cBhvr>
                                        <p:cTn id="7" dur="2000"/>
                                        <p:tgtEl>
                                          <p:spTgt spid="286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8675">
                                            <p:txEl>
                                              <p:pRg st="4" end="4"/>
                                            </p:txEl>
                                          </p:spTgt>
                                        </p:tgtEl>
                                        <p:attrNameLst>
                                          <p:attrName>style.visibility</p:attrName>
                                        </p:attrNameLst>
                                      </p:cBhvr>
                                      <p:to>
                                        <p:strVal val="visible"/>
                                      </p:to>
                                    </p:set>
                                    <p:animEffect transition="in" filter="diamond(in)">
                                      <p:cBhvr>
                                        <p:cTn id="12" dur="2000"/>
                                        <p:tgtEl>
                                          <p:spTgt spid="286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29699" name="Rectangle 3"/>
          <p:cNvSpPr>
            <a:spLocks noGrp="1"/>
          </p:cNvSpPr>
          <p:nvPr>
            <p:ph idx="1"/>
          </p:nvPr>
        </p:nvSpPr>
        <p:spPr>
          <a:xfrm>
            <a:off x="395536" y="1600200"/>
            <a:ext cx="8138864" cy="4419600"/>
          </a:xfrm>
          <a:ln/>
        </p:spPr>
        <p:txBody>
          <a:bodyPr vert="horz" wrap="square" lIns="91440" tIns="45720" rIns="91440" bIns="45720" anchor="t" anchorCtr="0"/>
          <a:lstStyle/>
          <a:p>
            <a:pPr eaLnBrk="1" hangingPunct="1">
              <a:lnSpc>
                <a:spcPct val="80000"/>
              </a:lnSpc>
              <a:buNone/>
            </a:pPr>
            <a:r>
              <a:rPr lang="zh-CN" altLang="zh-CN" sz="2400" dirty="0"/>
              <a:t>3) Why do the independent retailers or sole traders still survive?</a:t>
            </a:r>
          </a:p>
          <a:p>
            <a:pPr eaLnBrk="1" hangingPunct="1">
              <a:lnSpc>
                <a:spcPct val="80000"/>
              </a:lnSpc>
              <a:buNone/>
            </a:pPr>
            <a:r>
              <a:rPr lang="zh-CN" altLang="zh-CN" sz="2400" dirty="0"/>
              <a:t>    They still survive so far the following reasons: </a:t>
            </a:r>
          </a:p>
          <a:p>
            <a:pPr eaLnBrk="1" hangingPunct="1">
              <a:lnSpc>
                <a:spcPct val="80000"/>
              </a:lnSpc>
              <a:buNone/>
            </a:pPr>
            <a:r>
              <a:rPr lang="zh-CN" altLang="zh-CN" sz="2400" dirty="0"/>
              <a:t>    (1) They provide a convenient service, i.e. the shop is just down the road.</a:t>
            </a:r>
          </a:p>
          <a:p>
            <a:pPr eaLnBrk="1" hangingPunct="1">
              <a:lnSpc>
                <a:spcPct val="80000"/>
              </a:lnSpc>
              <a:buNone/>
            </a:pPr>
            <a:r>
              <a:rPr lang="zh-CN" altLang="zh-CN" sz="2400" dirty="0"/>
              <a:t>    (2) They often have much more convenient hours of opening.  Some shoppers prefer to deal with the local shop where they receive personal service.</a:t>
            </a:r>
          </a:p>
          <a:p>
            <a:pPr eaLnBrk="1" hangingPunct="1">
              <a:lnSpc>
                <a:spcPct val="80000"/>
              </a:lnSpc>
              <a:buNone/>
            </a:pPr>
            <a:r>
              <a:rPr lang="zh-CN" altLang="zh-CN" sz="2400" dirty="0"/>
              <a:t>    (3) Shopkeepers owning these small shops are often happy to exist even though their returns are small because they like being ‘on their own’.</a:t>
            </a:r>
          </a:p>
          <a:p>
            <a:pPr eaLnBrk="1" hangingPunct="1">
              <a:lnSpc>
                <a:spcPct val="80000"/>
              </a:lnSpc>
              <a:buNone/>
            </a:pPr>
            <a:r>
              <a:rPr lang="zh-CN" altLang="zh-CN" sz="2400" dirty="0"/>
              <a:t>    (4) Small shops, because they know their customers, will often give credit and will put goods ‘on the slate’ as it is sometimes described.</a:t>
            </a:r>
          </a:p>
          <a:p>
            <a:pPr eaLnBrk="1" hangingPunct="1">
              <a:lnSpc>
                <a:spcPct val="80000"/>
              </a:lnSpc>
            </a:pPr>
            <a:endParaRPr lang="zh-CN" altLang="zh-CN"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diamond(in)">
                                      <p:cBhvr>
                                        <p:cTn id="7" dur="2000"/>
                                        <p:tgtEl>
                                          <p:spTgt spid="29699">
                                            <p:txEl>
                                              <p:pRg st="1" end="1"/>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29699">
                                            <p:txEl>
                                              <p:pRg st="2" end="2"/>
                                            </p:txEl>
                                          </p:spTgt>
                                        </p:tgtEl>
                                        <p:attrNameLst>
                                          <p:attrName>style.visibility</p:attrName>
                                        </p:attrNameLst>
                                      </p:cBhvr>
                                      <p:to>
                                        <p:strVal val="visible"/>
                                      </p:to>
                                    </p:set>
                                    <p:animEffect transition="in" filter="diamond(in)">
                                      <p:cBhvr>
                                        <p:cTn id="10" dur="2000"/>
                                        <p:tgtEl>
                                          <p:spTgt spid="29699">
                                            <p:txEl>
                                              <p:pRg st="2" end="2"/>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29699">
                                            <p:txEl>
                                              <p:pRg st="3" end="3"/>
                                            </p:txEl>
                                          </p:spTgt>
                                        </p:tgtEl>
                                        <p:attrNameLst>
                                          <p:attrName>style.visibility</p:attrName>
                                        </p:attrNameLst>
                                      </p:cBhvr>
                                      <p:to>
                                        <p:strVal val="visible"/>
                                      </p:to>
                                    </p:set>
                                    <p:animEffect transition="in" filter="diamond(in)">
                                      <p:cBhvr>
                                        <p:cTn id="13" dur="2000"/>
                                        <p:tgtEl>
                                          <p:spTgt spid="29699">
                                            <p:txEl>
                                              <p:pRg st="3" end="3"/>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29699">
                                            <p:txEl>
                                              <p:pRg st="4" end="4"/>
                                            </p:txEl>
                                          </p:spTgt>
                                        </p:tgtEl>
                                        <p:attrNameLst>
                                          <p:attrName>style.visibility</p:attrName>
                                        </p:attrNameLst>
                                      </p:cBhvr>
                                      <p:to>
                                        <p:strVal val="visible"/>
                                      </p:to>
                                    </p:set>
                                    <p:animEffect transition="in" filter="diamond(in)">
                                      <p:cBhvr>
                                        <p:cTn id="16" dur="2000"/>
                                        <p:tgtEl>
                                          <p:spTgt spid="29699">
                                            <p:txEl>
                                              <p:pRg st="4" end="4"/>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29699">
                                            <p:txEl>
                                              <p:pRg st="5" end="5"/>
                                            </p:txEl>
                                          </p:spTgt>
                                        </p:tgtEl>
                                        <p:attrNameLst>
                                          <p:attrName>style.visibility</p:attrName>
                                        </p:attrNameLst>
                                      </p:cBhvr>
                                      <p:to>
                                        <p:strVal val="visible"/>
                                      </p:to>
                                    </p:set>
                                    <p:animEffect transition="in" filter="diamond(in)">
                                      <p:cBhvr>
                                        <p:cTn id="19" dur="2000"/>
                                        <p:tgtEl>
                                          <p:spTgt spid="296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scene3d>
              <a:camera prst="orthographicFront"/>
              <a:lightRig rig="threePt" dir="t"/>
            </a:scene3d>
          </a:bodyPr>
          <a:lstStyle/>
          <a:p>
            <a:endParaRPr lang="zh-CN" altLang="en-US">
              <a:ln w="22225">
                <a:solidFill>
                  <a:schemeClr val="accent2"/>
                </a:solidFill>
                <a:prstDash val="solid"/>
              </a:ln>
              <a:solidFill>
                <a:schemeClr val="accent2">
                  <a:lumMod val="40000"/>
                  <a:lumOff val="60000"/>
                </a:schemeClr>
              </a:solidFill>
              <a:effectLst/>
            </a:endParaRPr>
          </a:p>
        </p:txBody>
      </p:sp>
      <p:sp>
        <p:nvSpPr>
          <p:cNvPr id="4" name="矩形 3"/>
          <p:cNvSpPr/>
          <p:nvPr/>
        </p:nvSpPr>
        <p:spPr>
          <a:xfrm>
            <a:off x="2879408" y="2829560"/>
            <a:ext cx="3385185" cy="1198880"/>
          </a:xfrm>
          <a:prstGeom prst="rect">
            <a:avLst/>
          </a:prstGeom>
          <a:noFill/>
          <a:ln>
            <a:noFill/>
          </a:ln>
        </p:spPr>
        <p:txBody>
          <a:bodyPr wrap="none" rtlCol="0" anchor="t">
            <a:spAutoFit/>
          </a:bodyPr>
          <a:lstStyle/>
          <a:p>
            <a:pPr algn="ctr"/>
            <a:r>
              <a:rPr lang="en-US" altLang="zh-CN" sz="7200" b="1">
                <a:ln w="22225">
                  <a:solidFill>
                    <a:schemeClr val="accent2"/>
                  </a:solidFill>
                  <a:prstDash val="solid"/>
                </a:ln>
                <a:solidFill>
                  <a:schemeClr val="accent2">
                    <a:lumMod val="40000"/>
                    <a:lumOff val="60000"/>
                  </a:schemeClr>
                </a:solidFill>
                <a:effectLst/>
              </a:rPr>
              <a:t>Thanks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p:cNvSpPr>
          <p:nvPr>
            <p:ph type="title"/>
          </p:nvPr>
        </p:nvSpPr>
        <p:spPr>
          <a:xfrm>
            <a:off x="0" y="333375"/>
            <a:ext cx="7724775" cy="565150"/>
          </a:xfrm>
          <a:ln/>
        </p:spPr>
        <p:txBody>
          <a:bodyPr vert="horz" wrap="square" lIns="91440" tIns="45720" rIns="91440" bIns="45720" anchor="ctr" anchorCtr="0"/>
          <a:lstStyle/>
          <a:p>
            <a:pPr eaLnBrk="1" hangingPunct="1">
              <a:lnSpc>
                <a:spcPct val="85000"/>
              </a:lnSpc>
              <a:spcBef>
                <a:spcPct val="85000"/>
              </a:spcBef>
            </a:pPr>
            <a:r>
              <a:rPr lang="zh-CN" altLang="zh-CN" sz="2500" b="1" dirty="0"/>
              <a:t>Ⅱ.Language Points  (语言要点)　</a:t>
            </a:r>
            <a:br>
              <a:rPr lang="zh-CN" altLang="zh-CN" sz="2500" b="1" dirty="0"/>
            </a:br>
            <a:r>
              <a:rPr lang="zh-CN" altLang="zh-CN" sz="2500" b="1" dirty="0"/>
              <a:t> </a:t>
            </a:r>
            <a:r>
              <a:rPr lang="zh-CN" altLang="zh-CN" sz="2000" dirty="0"/>
              <a:t>(Teachers should note that here we only give you some of the language points, you may add some by yourself.)</a:t>
            </a:r>
            <a:r>
              <a:rPr lang="zh-CN" altLang="zh-CN" sz="2900" dirty="0"/>
              <a:t> </a:t>
            </a:r>
          </a:p>
        </p:txBody>
      </p:sp>
      <p:sp>
        <p:nvSpPr>
          <p:cNvPr id="5123" name="Rectangle 3"/>
          <p:cNvSpPr>
            <a:spLocks noGrp="1"/>
          </p:cNvSpPr>
          <p:nvPr>
            <p:ph idx="1"/>
          </p:nvPr>
        </p:nvSpPr>
        <p:spPr>
          <a:xfrm>
            <a:off x="179388" y="1700213"/>
            <a:ext cx="8229600" cy="4525962"/>
          </a:xfrm>
          <a:ln/>
        </p:spPr>
        <p:txBody>
          <a:bodyPr vert="horz" wrap="square" lIns="91440" tIns="45720" rIns="91440" bIns="45720" anchor="t" anchorCtr="0"/>
          <a:lstStyle/>
          <a:p>
            <a:pPr marL="609600" indent="-609600" eaLnBrk="1" hangingPunct="1">
              <a:lnSpc>
                <a:spcPct val="80000"/>
              </a:lnSpc>
              <a:buNone/>
            </a:pPr>
            <a:r>
              <a:rPr lang="zh-CN" altLang="zh-CN" sz="2400" dirty="0"/>
              <a:t>　1. So the role of wholesaling and retailing is to handle the distribution functions more efficiently and effectively with very little risk and minimal investment. </a:t>
            </a:r>
          </a:p>
          <a:p>
            <a:pPr marL="609600" indent="-609600" eaLnBrk="1" hangingPunct="1">
              <a:lnSpc>
                <a:spcPct val="80000"/>
              </a:lnSpc>
              <a:buNone/>
            </a:pPr>
            <a:r>
              <a:rPr lang="zh-CN" altLang="zh-CN" sz="2400" dirty="0"/>
              <a:t>      所以，批发和零售的作用就是以极小的成本和最低的投资更有效地履行销售职能。 </a:t>
            </a:r>
          </a:p>
          <a:p>
            <a:pPr marL="609600" indent="-609600" eaLnBrk="1" hangingPunct="1">
              <a:lnSpc>
                <a:spcPct val="80000"/>
              </a:lnSpc>
              <a:buNone/>
            </a:pPr>
            <a:r>
              <a:rPr lang="zh-CN" altLang="zh-CN" sz="2400" dirty="0"/>
              <a:t>    1)</a:t>
            </a:r>
            <a:r>
              <a:rPr lang="en-US" altLang="zh-CN" sz="2400" dirty="0"/>
              <a:t> </a:t>
            </a:r>
            <a:r>
              <a:rPr lang="zh-CN" altLang="zh-CN" sz="2400" dirty="0"/>
              <a:t>To handle the distribution functions more efficiency and effectively.以极小的成本和最低的投资更有效地履行销售职能</a:t>
            </a:r>
          </a:p>
          <a:p>
            <a:pPr marL="609600" indent="-609600" eaLnBrk="1" hangingPunct="1">
              <a:lnSpc>
                <a:spcPct val="80000"/>
              </a:lnSpc>
              <a:buNone/>
            </a:pPr>
            <a:r>
              <a:rPr lang="zh-CN" altLang="zh-CN" sz="2400" dirty="0"/>
              <a:t>   </a:t>
            </a:r>
            <a:r>
              <a:rPr lang="en-US" altLang="zh-CN" sz="2400" dirty="0"/>
              <a:t> </a:t>
            </a:r>
            <a:r>
              <a:rPr lang="zh-CN" altLang="zh-CN" sz="2400" dirty="0"/>
              <a:t>2)</a:t>
            </a:r>
            <a:r>
              <a:rPr lang="en-US" altLang="zh-CN" sz="2400" dirty="0"/>
              <a:t> </a:t>
            </a:r>
            <a:r>
              <a:rPr lang="zh-CN" altLang="zh-CN" sz="2400" dirty="0"/>
              <a:t>distribution n. 分发，发送，经销，销售</a:t>
            </a:r>
          </a:p>
          <a:p>
            <a:pPr marL="609600" indent="-609600" eaLnBrk="1" hangingPunct="1">
              <a:lnSpc>
                <a:spcPct val="80000"/>
              </a:lnSpc>
              <a:buNone/>
            </a:pPr>
            <a:r>
              <a:rPr lang="zh-CN" altLang="zh-CN" sz="2400" dirty="0"/>
              <a:t>       </a:t>
            </a:r>
            <a:r>
              <a:rPr lang="en-US" altLang="zh-CN" sz="2400" dirty="0"/>
              <a:t> </a:t>
            </a:r>
            <a:r>
              <a:rPr lang="zh-CN" altLang="zh-CN" sz="2400" dirty="0"/>
              <a:t>distribution functions 销售职（功）能</a:t>
            </a:r>
          </a:p>
          <a:p>
            <a:pPr marL="609600" indent="-609600" eaLnBrk="1" hangingPunct="1">
              <a:lnSpc>
                <a:spcPct val="80000"/>
              </a:lnSpc>
              <a:buNone/>
            </a:pPr>
            <a:r>
              <a:rPr lang="zh-CN" altLang="zh-CN" sz="2400" dirty="0"/>
              <a:t>       </a:t>
            </a:r>
            <a:r>
              <a:rPr lang="en-US" altLang="zh-CN" sz="2400" dirty="0"/>
              <a:t> </a:t>
            </a:r>
            <a:r>
              <a:rPr lang="zh-CN" altLang="zh-CN" sz="2400" dirty="0"/>
              <a:t>distribution costs 经销成本， 销售成本</a:t>
            </a:r>
          </a:p>
          <a:p>
            <a:pPr marL="609600" indent="-609600" eaLnBrk="1" hangingPunct="1">
              <a:lnSpc>
                <a:spcPct val="80000"/>
              </a:lnSpc>
              <a:buNone/>
            </a:pPr>
            <a:r>
              <a:rPr lang="zh-CN" altLang="zh-CN" sz="2400" dirty="0"/>
              <a:t>       </a:t>
            </a:r>
            <a:r>
              <a:rPr lang="en-US" altLang="zh-CN" sz="2400" dirty="0"/>
              <a:t> </a:t>
            </a:r>
            <a:r>
              <a:rPr lang="zh-CN" altLang="zh-CN" sz="2400" dirty="0"/>
              <a:t>distribution manager 销售经理</a:t>
            </a:r>
          </a:p>
          <a:p>
            <a:pPr marL="609600" indent="-609600" eaLnBrk="1" hangingPunct="1">
              <a:lnSpc>
                <a:spcPct val="80000"/>
              </a:lnSpc>
              <a:buNone/>
            </a:pPr>
            <a:r>
              <a:rPr lang="zh-CN" altLang="zh-CN" sz="2400" dirty="0"/>
              <a:t>       </a:t>
            </a:r>
          </a:p>
          <a:p>
            <a:pPr marL="609600" indent="-609600" eaLnBrk="1" hangingPunct="1">
              <a:lnSpc>
                <a:spcPct val="80000"/>
              </a:lnSpc>
            </a:pPr>
            <a:endParaRPr lang="zh-CN" altLang="zh-CN" sz="2400" dirty="0"/>
          </a:p>
          <a:p>
            <a:pPr marL="609600" indent="-609600" eaLnBrk="1" hangingPunct="1">
              <a:lnSpc>
                <a:spcPct val="80000"/>
              </a:lnSpc>
            </a:pPr>
            <a:endParaRPr lang="zh-CN" altLang="zh-CN" sz="1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6147" name="Rectangle 3"/>
          <p:cNvSpPr>
            <a:spLocks noGrp="1"/>
          </p:cNvSpPr>
          <p:nvPr>
            <p:ph idx="1"/>
          </p:nvPr>
        </p:nvSpPr>
        <p:spPr>
          <a:xfrm>
            <a:off x="395536" y="1600200"/>
            <a:ext cx="8138864" cy="4419600"/>
          </a:xfrm>
          <a:ln/>
        </p:spPr>
        <p:txBody>
          <a:bodyPr vert="horz" wrap="square" lIns="91440" tIns="45720" rIns="91440" bIns="45720" anchor="t" anchorCtr="0"/>
          <a:lstStyle/>
          <a:p>
            <a:pPr eaLnBrk="1" hangingPunct="1">
              <a:lnSpc>
                <a:spcPct val="90000"/>
              </a:lnSpc>
              <a:buNone/>
            </a:pPr>
            <a:r>
              <a:rPr lang="zh-CN" altLang="zh-CN" sz="2400" dirty="0"/>
              <a:t>    channels of distribution or distribution channels 销售渠道</a:t>
            </a:r>
          </a:p>
          <a:p>
            <a:pPr eaLnBrk="1" hangingPunct="1">
              <a:lnSpc>
                <a:spcPct val="90000"/>
              </a:lnSpc>
              <a:buNone/>
            </a:pPr>
            <a:r>
              <a:rPr lang="zh-CN" altLang="zh-CN" sz="2400" dirty="0"/>
              <a:t>    distribution slip 销售条（单）</a:t>
            </a:r>
          </a:p>
          <a:p>
            <a:pPr eaLnBrk="1" hangingPunct="1">
              <a:lnSpc>
                <a:spcPct val="90000"/>
              </a:lnSpc>
              <a:buNone/>
            </a:pPr>
            <a:r>
              <a:rPr lang="zh-CN" altLang="zh-CN" sz="2400" dirty="0"/>
              <a:t>    distributive trade 销售行（业）</a:t>
            </a:r>
          </a:p>
          <a:p>
            <a:pPr eaLnBrk="1" hangingPunct="1">
              <a:lnSpc>
                <a:spcPct val="90000"/>
              </a:lnSpc>
              <a:buNone/>
            </a:pPr>
            <a:r>
              <a:rPr lang="zh-CN" altLang="zh-CN" sz="2400" dirty="0"/>
              <a:t>3）distributive a. 分发的，经销的，分配的</a:t>
            </a:r>
          </a:p>
          <a:p>
            <a:pPr eaLnBrk="1" hangingPunct="1">
              <a:lnSpc>
                <a:spcPct val="90000"/>
              </a:lnSpc>
              <a:buNone/>
            </a:pPr>
            <a:r>
              <a:rPr lang="zh-CN" altLang="zh-CN" sz="2400" dirty="0"/>
              <a:t>4）distributor n. 经销公司，经销商</a:t>
            </a:r>
          </a:p>
          <a:p>
            <a:pPr eaLnBrk="1" hangingPunct="1">
              <a:lnSpc>
                <a:spcPct val="90000"/>
              </a:lnSpc>
              <a:buNone/>
            </a:pPr>
            <a:r>
              <a:rPr lang="zh-CN" altLang="zh-CN" sz="2400" dirty="0"/>
              <a:t>      exclusive or sole distributor 独家经销</a:t>
            </a:r>
          </a:p>
          <a:p>
            <a:pPr eaLnBrk="1" hangingPunct="1">
              <a:lnSpc>
                <a:spcPct val="90000"/>
              </a:lnSpc>
              <a:buNone/>
            </a:pPr>
            <a:r>
              <a:rPr lang="zh-CN" altLang="zh-CN" sz="2400" dirty="0"/>
              <a:t>5）handle v. 处理，组织，经营</a:t>
            </a:r>
          </a:p>
          <a:p>
            <a:pPr eaLnBrk="1" hangingPunct="1">
              <a:lnSpc>
                <a:spcPct val="90000"/>
              </a:lnSpc>
              <a:buNone/>
            </a:pPr>
            <a:r>
              <a:rPr lang="zh-CN" altLang="zh-CN" sz="2400" dirty="0"/>
              <a:t>      handle foreign cars 经营外国汽车</a:t>
            </a:r>
          </a:p>
          <a:p>
            <a:pPr eaLnBrk="1" hangingPunct="1">
              <a:lnSpc>
                <a:spcPct val="90000"/>
              </a:lnSpc>
              <a:buNone/>
            </a:pPr>
            <a:r>
              <a:rPr lang="zh-CN" altLang="zh-CN" sz="2400" dirty="0"/>
              <a:t>      handle goods produced by other firms 经营其他公司生</a:t>
            </a:r>
            <a:r>
              <a:rPr lang="en-US" altLang="zh-CN" sz="2400" dirty="0"/>
              <a:t>  </a:t>
            </a:r>
          </a:p>
          <a:p>
            <a:pPr eaLnBrk="1" hangingPunct="1">
              <a:lnSpc>
                <a:spcPct val="90000"/>
              </a:lnSpc>
              <a:buNone/>
            </a:pPr>
            <a:r>
              <a:rPr lang="en-US" altLang="zh-CN" sz="2400" dirty="0"/>
              <a:t>      </a:t>
            </a:r>
            <a:r>
              <a:rPr lang="zh-CN" altLang="zh-CN" sz="2400" dirty="0"/>
              <a:t>产的商品</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body" idx="4294967295"/>
          </p:nvPr>
        </p:nvSpPr>
        <p:spPr>
          <a:xfrm>
            <a:off x="539750" y="1340768"/>
            <a:ext cx="8229600" cy="3950370"/>
          </a:xfrm>
          <a:ln/>
        </p:spPr>
        <p:txBody>
          <a:bodyPr vert="horz" wrap="square" lIns="91440" tIns="45720" rIns="91440" bIns="45720" anchor="t" anchorCtr="0"/>
          <a:lstStyle/>
          <a:p>
            <a:pPr eaLnBrk="1" hangingPunct="1">
              <a:lnSpc>
                <a:spcPct val="80000"/>
              </a:lnSpc>
              <a:buNone/>
            </a:pPr>
            <a:r>
              <a:rPr lang="zh-CN" altLang="zh-CN" sz="2400" dirty="0"/>
              <a:t>2. Wholesaling includes all marketing transactions in which </a:t>
            </a:r>
            <a:endParaRPr lang="en-US" altLang="zh-CN" sz="2400" dirty="0"/>
          </a:p>
          <a:p>
            <a:pPr eaLnBrk="1" hangingPunct="1">
              <a:lnSpc>
                <a:spcPct val="80000"/>
              </a:lnSpc>
              <a:buNone/>
            </a:pPr>
            <a:r>
              <a:rPr lang="zh-CN" altLang="zh-CN" sz="2400" dirty="0"/>
              <a:t>purchases are intended for resale or are used in making </a:t>
            </a:r>
            <a:endParaRPr lang="en-US" altLang="zh-CN" sz="2400" dirty="0"/>
          </a:p>
          <a:p>
            <a:pPr eaLnBrk="1" hangingPunct="1">
              <a:lnSpc>
                <a:spcPct val="80000"/>
              </a:lnSpc>
              <a:buNone/>
            </a:pPr>
            <a:r>
              <a:rPr lang="zh-CN" altLang="zh-CN" sz="2400" dirty="0"/>
              <a:t>other products. </a:t>
            </a:r>
          </a:p>
          <a:p>
            <a:pPr eaLnBrk="1" hangingPunct="1">
              <a:lnSpc>
                <a:spcPct val="80000"/>
              </a:lnSpc>
              <a:buNone/>
            </a:pPr>
            <a:r>
              <a:rPr lang="zh-CN" altLang="zh-CN" sz="2400" dirty="0"/>
              <a:t>批发包括一切旨在转售或用于其他产品制造的营销形式，不</a:t>
            </a:r>
            <a:endParaRPr lang="en-US" altLang="zh-CN" sz="2400" dirty="0"/>
          </a:p>
          <a:p>
            <a:pPr eaLnBrk="1" hangingPunct="1">
              <a:lnSpc>
                <a:spcPct val="80000"/>
              </a:lnSpc>
              <a:buNone/>
            </a:pPr>
            <a:r>
              <a:rPr lang="zh-CN" altLang="zh-CN" sz="2400" dirty="0"/>
              <a:t>包括与最终消费者的交易。 </a:t>
            </a:r>
          </a:p>
          <a:p>
            <a:pPr eaLnBrk="1" hangingPunct="1">
              <a:lnSpc>
                <a:spcPct val="80000"/>
              </a:lnSpc>
              <a:buNone/>
            </a:pPr>
            <a:r>
              <a:rPr lang="zh-CN" altLang="zh-CN" sz="2400" dirty="0"/>
              <a:t>1) marketing transactions 营销（交易）形式    </a:t>
            </a:r>
          </a:p>
          <a:p>
            <a:pPr eaLnBrk="1" hangingPunct="1">
              <a:lnSpc>
                <a:spcPct val="80000"/>
              </a:lnSpc>
              <a:buNone/>
            </a:pPr>
            <a:r>
              <a:rPr lang="zh-CN" altLang="zh-CN" sz="2400" dirty="0"/>
              <a:t>    marketing 营销，销售术</a:t>
            </a:r>
          </a:p>
          <a:p>
            <a:pPr eaLnBrk="1" hangingPunct="1">
              <a:lnSpc>
                <a:spcPct val="80000"/>
              </a:lnSpc>
              <a:buNone/>
            </a:pPr>
            <a:r>
              <a:rPr lang="zh-CN" altLang="zh-CN" sz="2400" dirty="0"/>
              <a:t>    marketing agreement 销售协议</a:t>
            </a:r>
          </a:p>
          <a:p>
            <a:pPr eaLnBrk="1" hangingPunct="1">
              <a:lnSpc>
                <a:spcPct val="80000"/>
              </a:lnSpc>
              <a:buNone/>
            </a:pPr>
            <a:r>
              <a:rPr lang="zh-CN" altLang="zh-CN" sz="2400" dirty="0"/>
              <a:t>    marketing department 销售部</a:t>
            </a:r>
          </a:p>
          <a:p>
            <a:pPr eaLnBrk="1" hangingPunct="1">
              <a:lnSpc>
                <a:spcPct val="80000"/>
              </a:lnSpc>
              <a:buNone/>
            </a:pPr>
            <a:r>
              <a:rPr lang="zh-CN" altLang="zh-CN" sz="2400" dirty="0"/>
              <a:t>    marketing manager 销售经理</a:t>
            </a:r>
          </a:p>
          <a:p>
            <a:pPr eaLnBrk="1" hangingPunct="1">
              <a:lnSpc>
                <a:spcPct val="80000"/>
              </a:lnSpc>
              <a:buNone/>
            </a:pPr>
            <a:r>
              <a:rPr lang="zh-CN" altLang="zh-CN" sz="2400" dirty="0"/>
              <a:t>    marketing plan 销售计划</a:t>
            </a:r>
          </a:p>
          <a:p>
            <a:pPr eaLnBrk="1" hangingPunct="1">
              <a:lnSpc>
                <a:spcPct val="80000"/>
              </a:lnSpc>
              <a:buNone/>
            </a:pPr>
            <a:r>
              <a:rPr lang="zh-CN" altLang="zh-CN" sz="2400" dirty="0"/>
              <a:t>2) </a:t>
            </a:r>
            <a:r>
              <a:rPr lang="en-US" altLang="zh-CN" sz="2400" dirty="0"/>
              <a:t>t</a:t>
            </a:r>
            <a:r>
              <a:rPr lang="zh-CN" altLang="zh-CN" sz="2400" dirty="0"/>
              <a:t>ransaction 商品交易</a:t>
            </a:r>
          </a:p>
          <a:p>
            <a:pPr eaLnBrk="1" hangingPunct="1">
              <a:lnSpc>
                <a:spcPct val="80000"/>
              </a:lnSpc>
              <a:buNone/>
            </a:pPr>
            <a:r>
              <a:rPr lang="zh-CN" altLang="zh-CN" sz="2400" dirty="0"/>
              <a:t>   </a:t>
            </a:r>
            <a:r>
              <a:rPr lang="en-US" altLang="zh-CN" sz="2400" dirty="0"/>
              <a:t> </a:t>
            </a:r>
            <a:r>
              <a:rPr lang="zh-CN" altLang="zh-CN" sz="2400" dirty="0"/>
              <a:t>a transaction on the stock exchange 证券交易所交易</a:t>
            </a:r>
          </a:p>
          <a:p>
            <a:pPr eaLnBrk="1" hangingPunct="1">
              <a:lnSpc>
                <a:spcPct val="80000"/>
              </a:lnSpc>
              <a:buNone/>
            </a:pPr>
            <a:r>
              <a:rPr lang="zh-CN" altLang="zh-CN" sz="2400" dirty="0"/>
              <a:t>    cash transaction 现金交易</a:t>
            </a:r>
          </a:p>
          <a:p>
            <a:pPr eaLnBrk="1" hangingPunct="1">
              <a:lnSpc>
                <a:spcPct val="80000"/>
              </a:lnSpc>
              <a:buNone/>
            </a:pPr>
            <a:r>
              <a:rPr lang="zh-CN" altLang="zh-CN" sz="2400" dirty="0"/>
              <a:t>    exchange transaction 外汇交易</a:t>
            </a:r>
          </a:p>
          <a:p>
            <a:pPr eaLnBrk="1" hangingPunct="1">
              <a:lnSpc>
                <a:spcPct val="80000"/>
              </a:lnSpc>
              <a:buNone/>
            </a:pPr>
            <a:endParaRPr lang="zh-CN" altLang="zh-CN"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body" idx="4294967295"/>
          </p:nvPr>
        </p:nvSpPr>
        <p:spPr>
          <a:xfrm>
            <a:off x="323850" y="1125538"/>
            <a:ext cx="8135938" cy="4965700"/>
          </a:xfrm>
          <a:ln/>
        </p:spPr>
        <p:txBody>
          <a:bodyPr vert="horz" wrap="square" lIns="91440" tIns="45720" rIns="91440" bIns="45720" anchor="t" anchorCtr="0"/>
          <a:lstStyle/>
          <a:p>
            <a:pPr marL="533400" indent="-533400" eaLnBrk="1" hangingPunct="1">
              <a:lnSpc>
                <a:spcPct val="80000"/>
              </a:lnSpc>
              <a:buNone/>
            </a:pPr>
            <a:r>
              <a:rPr lang="zh-CN" altLang="zh-CN" sz="2400" dirty="0"/>
              <a:t>   </a:t>
            </a:r>
            <a:endParaRPr lang="en-US" altLang="zh-CN" sz="2400" dirty="0"/>
          </a:p>
          <a:p>
            <a:pPr marL="533400" indent="-533400" eaLnBrk="1" hangingPunct="1">
              <a:lnSpc>
                <a:spcPct val="80000"/>
              </a:lnSpc>
              <a:buNone/>
            </a:pPr>
            <a:r>
              <a:rPr lang="zh-CN" altLang="zh-CN" sz="2400" dirty="0"/>
              <a:t>3) </a:t>
            </a:r>
            <a:r>
              <a:rPr lang="en-US" altLang="zh-CN" sz="2400" dirty="0"/>
              <a:t>  </a:t>
            </a:r>
            <a:r>
              <a:rPr lang="zh-CN" altLang="zh-CN" sz="2400" dirty="0"/>
              <a:t>resale n. 再卖，转售</a:t>
            </a:r>
          </a:p>
          <a:p>
            <a:pPr marL="533400" indent="-533400" eaLnBrk="1" hangingPunct="1">
              <a:lnSpc>
                <a:spcPct val="80000"/>
              </a:lnSpc>
              <a:buNone/>
            </a:pPr>
            <a:r>
              <a:rPr lang="zh-CN" altLang="zh-CN" sz="2400" dirty="0"/>
              <a:t>       resell v.再卖，转售</a:t>
            </a:r>
          </a:p>
          <a:p>
            <a:pPr marL="533400" indent="-533400" eaLnBrk="1" hangingPunct="1">
              <a:lnSpc>
                <a:spcPct val="80000"/>
              </a:lnSpc>
              <a:buNone/>
            </a:pPr>
            <a:r>
              <a:rPr lang="zh-CN" altLang="zh-CN" sz="2400" dirty="0"/>
              <a:t>3.   By providing assortments of products that match consumer’s wants, retailers create place, time, and possession utilities. </a:t>
            </a:r>
          </a:p>
          <a:p>
            <a:pPr marL="533400" indent="-533400" eaLnBrk="1" hangingPunct="1">
              <a:lnSpc>
                <a:spcPct val="80000"/>
              </a:lnSpc>
              <a:buNone/>
            </a:pPr>
            <a:r>
              <a:rPr lang="zh-CN" altLang="zh-CN" sz="2400" dirty="0"/>
              <a:t>     通过提供能满足消费者对产品花色品种的需要，零售商创造了地区效用、时间效用和财产效用。</a:t>
            </a:r>
          </a:p>
          <a:p>
            <a:pPr marL="533400" indent="-533400" eaLnBrk="1" hangingPunct="1">
              <a:lnSpc>
                <a:spcPct val="80000"/>
              </a:lnSpc>
              <a:buNone/>
            </a:pPr>
            <a:r>
              <a:rPr lang="zh-CN" altLang="zh-CN" sz="2400" dirty="0"/>
              <a:t>      1)</a:t>
            </a:r>
            <a:r>
              <a:rPr lang="en-US" altLang="zh-CN" sz="2400" dirty="0"/>
              <a:t> </a:t>
            </a:r>
            <a:r>
              <a:rPr lang="zh-CN" altLang="zh-CN" sz="2400" dirty="0"/>
              <a:t>By providing assortments of products that match consumer</a:t>
            </a:r>
            <a:r>
              <a:rPr lang="en-US" altLang="zh-CN" sz="2400" dirty="0"/>
              <a:t>’</a:t>
            </a:r>
            <a:r>
              <a:rPr lang="zh-CN" altLang="zh-CN" sz="2400" dirty="0"/>
              <a:t>s wants</a:t>
            </a:r>
          </a:p>
          <a:p>
            <a:pPr marL="533400" indent="-533400" eaLnBrk="1" hangingPunct="1">
              <a:lnSpc>
                <a:spcPct val="80000"/>
              </a:lnSpc>
              <a:buNone/>
            </a:pPr>
            <a:r>
              <a:rPr lang="zh-CN" altLang="zh-CN" sz="2400" dirty="0"/>
              <a:t>     通过提供能满足消费者对产品花色品种的需要(通过提供与消费者愿望相称的产品的花色品种)</a:t>
            </a:r>
          </a:p>
          <a:p>
            <a:pPr marL="533400" indent="-533400" eaLnBrk="1" hangingPunct="1">
              <a:lnSpc>
                <a:spcPct val="80000"/>
              </a:lnSpc>
              <a:buNone/>
            </a:pPr>
            <a:r>
              <a:rPr lang="zh-CN" altLang="zh-CN" sz="2400" dirty="0"/>
              <a:t>      match vt. 和……相配，和……相称</a:t>
            </a:r>
          </a:p>
          <a:p>
            <a:pPr marL="533400" indent="-533400" eaLnBrk="1" hangingPunct="1">
              <a:lnSpc>
                <a:spcPct val="80000"/>
              </a:lnSpc>
              <a:buNone/>
            </a:pPr>
            <a:r>
              <a:rPr lang="zh-CN" altLang="zh-CN" sz="2400" dirty="0"/>
              <a:t>      2)</a:t>
            </a:r>
            <a:r>
              <a:rPr lang="en-US" altLang="zh-CN" sz="2400" dirty="0"/>
              <a:t> </a:t>
            </a:r>
            <a:r>
              <a:rPr lang="zh-CN" altLang="zh-CN" sz="2400" dirty="0"/>
              <a:t>Retailer create place, time and possession utilities</a:t>
            </a:r>
            <a:r>
              <a:rPr lang="en-US" altLang="zh-CN" sz="2400" dirty="0"/>
              <a:t>.</a:t>
            </a:r>
            <a:endParaRPr lang="zh-CN" altLang="zh-CN" sz="2400" dirty="0"/>
          </a:p>
          <a:p>
            <a:pPr marL="533400" indent="-533400" eaLnBrk="1" hangingPunct="1">
              <a:lnSpc>
                <a:spcPct val="80000"/>
              </a:lnSpc>
              <a:buNone/>
            </a:pPr>
            <a:r>
              <a:rPr lang="zh-CN" altLang="zh-CN" sz="2400" dirty="0"/>
              <a:t>      零售商创造了地区效用、时间效用和财产效用</a:t>
            </a:r>
            <a:r>
              <a:rPr lang="zh-CN" altLang="en-US" sz="2400" dirty="0"/>
              <a:t>。</a:t>
            </a:r>
            <a:endParaRPr lang="zh-CN" altLang="zh-CN" sz="2400" dirty="0"/>
          </a:p>
          <a:p>
            <a:pPr marL="533400" indent="-533400" eaLnBrk="1" hangingPunct="1">
              <a:lnSpc>
                <a:spcPct val="80000"/>
              </a:lnSpc>
              <a:buNone/>
            </a:pPr>
            <a:r>
              <a:rPr lang="zh-CN" altLang="zh-CN" sz="1200" dirty="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9219" name="Rectangle 3"/>
          <p:cNvSpPr>
            <a:spLocks noGrp="1"/>
          </p:cNvSpPr>
          <p:nvPr>
            <p:ph idx="1"/>
          </p:nvPr>
        </p:nvSpPr>
        <p:spPr>
          <a:xfrm>
            <a:off x="395536" y="1600200"/>
            <a:ext cx="8138864" cy="4419600"/>
          </a:xfrm>
          <a:ln/>
        </p:spPr>
        <p:txBody>
          <a:bodyPr vert="horz" wrap="square" lIns="91440" tIns="45720" rIns="91440" bIns="45720" anchor="t" anchorCtr="0"/>
          <a:lstStyle/>
          <a:p>
            <a:pPr eaLnBrk="1" hangingPunct="1">
              <a:lnSpc>
                <a:spcPct val="90000"/>
              </a:lnSpc>
              <a:buNone/>
            </a:pPr>
            <a:r>
              <a:rPr lang="zh-CN" altLang="zh-CN" sz="2400" dirty="0"/>
              <a:t>4. Franchise is a license to operate an individually owned business as though it were part of a chain of outlets or stores. </a:t>
            </a:r>
          </a:p>
          <a:p>
            <a:pPr eaLnBrk="1" hangingPunct="1">
              <a:lnSpc>
                <a:spcPct val="90000"/>
              </a:lnSpc>
              <a:buNone/>
            </a:pPr>
            <a:r>
              <a:rPr lang="zh-CN" altLang="zh-CN" sz="2400" dirty="0"/>
              <a:t>    特许经营权是个人经营一笔生意的许可证，好像这笔生意是某个连锁店经营的一部分。 </a:t>
            </a:r>
          </a:p>
          <a:p>
            <a:pPr eaLnBrk="1" hangingPunct="1">
              <a:lnSpc>
                <a:spcPct val="90000"/>
              </a:lnSpc>
              <a:buNone/>
            </a:pPr>
            <a:r>
              <a:rPr lang="zh-CN" altLang="zh-CN" sz="2400" dirty="0"/>
              <a:t>   1)</a:t>
            </a:r>
            <a:r>
              <a:rPr lang="en-US" altLang="zh-CN" sz="2400" dirty="0"/>
              <a:t> </a:t>
            </a:r>
            <a:r>
              <a:rPr lang="zh-CN" altLang="zh-CN" sz="2400" dirty="0"/>
              <a:t>a license </a:t>
            </a:r>
            <a:r>
              <a:rPr lang="zh-CN" altLang="zh-CN" sz="2400" u="sng" dirty="0"/>
              <a:t>to operate an individually owned business </a:t>
            </a:r>
            <a:r>
              <a:rPr lang="zh-CN" altLang="zh-CN" sz="2400" dirty="0"/>
              <a:t>(划线部分不定式作后置定语)</a:t>
            </a:r>
          </a:p>
          <a:p>
            <a:pPr eaLnBrk="1" hangingPunct="1">
              <a:lnSpc>
                <a:spcPct val="90000"/>
              </a:lnSpc>
              <a:buNone/>
            </a:pPr>
            <a:r>
              <a:rPr lang="zh-CN" altLang="zh-CN" sz="2400" dirty="0"/>
              <a:t>   个人经营一笔生意的许可证</a:t>
            </a:r>
          </a:p>
          <a:p>
            <a:pPr eaLnBrk="1" hangingPunct="1">
              <a:lnSpc>
                <a:spcPct val="90000"/>
              </a:lnSpc>
              <a:buNone/>
            </a:pPr>
            <a:r>
              <a:rPr lang="zh-CN" altLang="zh-CN" sz="2400" dirty="0"/>
              <a:t>   2) as though it were part of a chain of outlets or stores (as though it were… 方式状语从句的谓语动词were是虚拟语气形式)</a:t>
            </a:r>
            <a:r>
              <a:rPr lang="zh-CN" altLang="en-US" sz="2400" dirty="0"/>
              <a:t>，</a:t>
            </a:r>
            <a:r>
              <a:rPr lang="zh-CN" altLang="zh-CN" sz="2400" dirty="0"/>
              <a:t>好像这笔生意是某个连锁店经营的一部分</a:t>
            </a:r>
            <a:r>
              <a:rPr lang="zh-CN" altLang="en-US" sz="2400" dirty="0"/>
              <a:t>。</a:t>
            </a:r>
            <a:endParaRPr lang="zh-CN" altLang="zh-CN" sz="2400" dirty="0"/>
          </a:p>
          <a:p>
            <a:pPr eaLnBrk="1" hangingPunct="1">
              <a:lnSpc>
                <a:spcPct val="90000"/>
              </a:lnSpc>
              <a:buNone/>
            </a:pPr>
            <a:endParaRPr lang="zh-CN" altLang="zh-CN" sz="2400" dirty="0"/>
          </a:p>
          <a:p>
            <a:pPr eaLnBrk="1" hangingPunct="1">
              <a:lnSpc>
                <a:spcPct val="90000"/>
              </a:lnSpc>
            </a:pPr>
            <a:endParaRPr lang="zh-CN" altLang="zh-CN" sz="2400" u="sng"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0243" name="Rectangle 3"/>
          <p:cNvSpPr>
            <a:spLocks noGrp="1"/>
          </p:cNvSpPr>
          <p:nvPr>
            <p:ph idx="1"/>
          </p:nvPr>
        </p:nvSpPr>
        <p:spPr>
          <a:ln/>
        </p:spPr>
        <p:txBody>
          <a:bodyPr vert="horz" wrap="square" lIns="91440" tIns="45720" rIns="91440" bIns="45720" anchor="t" anchorCtr="0"/>
          <a:lstStyle/>
          <a:p>
            <a:pPr eaLnBrk="1" hangingPunct="1">
              <a:lnSpc>
                <a:spcPct val="80000"/>
              </a:lnSpc>
              <a:buNone/>
            </a:pPr>
            <a:r>
              <a:rPr lang="zh-CN" altLang="zh-CN" sz="2400" dirty="0"/>
              <a:t>4) outlets n. 市场，商行，商店，销路</a:t>
            </a:r>
          </a:p>
          <a:p>
            <a:pPr eaLnBrk="1" hangingPunct="1">
              <a:lnSpc>
                <a:spcPct val="80000"/>
              </a:lnSpc>
              <a:buNone/>
            </a:pPr>
            <a:r>
              <a:rPr lang="zh-CN" altLang="zh-CN" sz="2400" dirty="0"/>
              <a:t>    e.g. retail outlets 零售店</a:t>
            </a:r>
          </a:p>
          <a:p>
            <a:pPr eaLnBrk="1" hangingPunct="1">
              <a:lnSpc>
                <a:spcPct val="80000"/>
              </a:lnSpc>
              <a:buNone/>
            </a:pPr>
            <a:r>
              <a:rPr lang="zh-CN" altLang="zh-CN" sz="2400" dirty="0"/>
              <a:t>           a chain of outlet 连锁店</a:t>
            </a:r>
          </a:p>
          <a:p>
            <a:pPr algn="just" eaLnBrk="1" hangingPunct="1">
              <a:lnSpc>
                <a:spcPct val="80000"/>
              </a:lnSpc>
              <a:buNone/>
            </a:pPr>
            <a:r>
              <a:rPr lang="zh-CN" altLang="zh-CN" sz="2400" dirty="0"/>
              <a:t>5. The biggest winners are generally the franchisers, who gain fast and selective distribution of its products without incurring the high cost of constructing and operating its own outlets. </a:t>
            </a:r>
          </a:p>
          <a:p>
            <a:pPr eaLnBrk="1" hangingPunct="1">
              <a:lnSpc>
                <a:spcPct val="80000"/>
              </a:lnSpc>
              <a:buNone/>
            </a:pPr>
            <a:r>
              <a:rPr lang="zh-CN" altLang="zh-CN" sz="2400" dirty="0"/>
              <a:t>    特许人通常是最大的赢家，他们迅速而有选择地销售商品而不必承担建立和经营销售处所需的高额成本，从而有更多的可用资本去扩大生产和作广告。</a:t>
            </a:r>
          </a:p>
          <a:p>
            <a:pPr eaLnBrk="1" hangingPunct="1">
              <a:lnSpc>
                <a:spcPct val="80000"/>
              </a:lnSpc>
              <a:buNone/>
            </a:pPr>
            <a:r>
              <a:rPr lang="zh-CN" altLang="zh-CN" sz="2400" dirty="0"/>
              <a:t>    1) franchiser n. 特许人，授予特许权者</a:t>
            </a:r>
          </a:p>
          <a:p>
            <a:pPr eaLnBrk="1" hangingPunct="1">
              <a:lnSpc>
                <a:spcPct val="80000"/>
              </a:lnSpc>
              <a:buNone/>
            </a:pPr>
            <a:r>
              <a:rPr lang="zh-CN" altLang="zh-CN" sz="2400" dirty="0"/>
              <a:t>    2) franchisee n. 特许证持有人，被特许经营者</a:t>
            </a:r>
          </a:p>
          <a:p>
            <a:pPr eaLnBrk="1" hangingPunct="1">
              <a:lnSpc>
                <a:spcPct val="80000"/>
              </a:lnSpc>
              <a:buNone/>
            </a:pPr>
            <a:r>
              <a:rPr lang="zh-CN" altLang="zh-CN" sz="2400" dirty="0"/>
              <a:t>    3) incur v. 招致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ln/>
        </p:spPr>
        <p:txBody>
          <a:bodyPr vert="horz" wrap="square" lIns="91440" tIns="45720" rIns="91440" bIns="45720" anchor="ctr" anchorCtr="0"/>
          <a:lstStyle/>
          <a:p>
            <a:pPr eaLnBrk="1" hangingPunct="1"/>
            <a:endParaRPr lang="zh-CN" altLang="zh-CN" dirty="0"/>
          </a:p>
        </p:txBody>
      </p:sp>
      <p:sp>
        <p:nvSpPr>
          <p:cNvPr id="11267" name="Rectangle 3"/>
          <p:cNvSpPr>
            <a:spLocks noGrp="1"/>
          </p:cNvSpPr>
          <p:nvPr>
            <p:ph idx="1"/>
          </p:nvPr>
        </p:nvSpPr>
        <p:spPr>
          <a:ln/>
        </p:spPr>
        <p:txBody>
          <a:bodyPr vert="horz" wrap="square" lIns="91440" tIns="45720" rIns="91440" bIns="45720" anchor="t" anchorCtr="0"/>
          <a:lstStyle/>
          <a:p>
            <a:pPr marL="457200" indent="-457200" eaLnBrk="1" hangingPunct="1">
              <a:lnSpc>
                <a:spcPct val="80000"/>
              </a:lnSpc>
              <a:buNone/>
            </a:pPr>
            <a:r>
              <a:rPr lang="zh-CN" altLang="zh-CN" sz="2400" dirty="0"/>
              <a:t>4) without incurring the high cost of constructing and </a:t>
            </a:r>
            <a:endParaRPr lang="en-US" altLang="zh-CN" sz="2400" dirty="0"/>
          </a:p>
          <a:p>
            <a:pPr marL="457200" indent="-457200" eaLnBrk="1" hangingPunct="1">
              <a:lnSpc>
                <a:spcPct val="80000"/>
              </a:lnSpc>
              <a:buNone/>
            </a:pPr>
            <a:r>
              <a:rPr lang="en-US" altLang="zh-CN" sz="2400" dirty="0"/>
              <a:t>    </a:t>
            </a:r>
            <a:r>
              <a:rPr lang="zh-CN" altLang="zh-CN" sz="2400" dirty="0"/>
              <a:t>operating its own outlets</a:t>
            </a:r>
          </a:p>
          <a:p>
            <a:pPr marL="457200" indent="-457200" eaLnBrk="1" hangingPunct="1">
              <a:lnSpc>
                <a:spcPct val="80000"/>
              </a:lnSpc>
              <a:buNone/>
            </a:pPr>
            <a:r>
              <a:rPr lang="zh-CN" altLang="zh-CN" sz="2400" dirty="0"/>
              <a:t>  </a:t>
            </a:r>
            <a:r>
              <a:rPr lang="en-US" altLang="zh-CN" sz="2400" dirty="0"/>
              <a:t>  </a:t>
            </a:r>
            <a:r>
              <a:rPr lang="zh-CN" altLang="zh-CN" sz="2400" dirty="0"/>
              <a:t>不要承担建立和经营销售处所需的高额成本</a:t>
            </a:r>
          </a:p>
          <a:p>
            <a:pPr marL="457200" indent="-457200" eaLnBrk="1" hangingPunct="1">
              <a:lnSpc>
                <a:spcPct val="80000"/>
              </a:lnSpc>
              <a:buNone/>
            </a:pPr>
            <a:r>
              <a:rPr lang="zh-CN" altLang="zh-CN" sz="2400" dirty="0"/>
              <a:t>5) Who 引导非限制性定语从句可译为主句的排比句。</a:t>
            </a:r>
          </a:p>
          <a:p>
            <a:pPr marL="457200" indent="-457200" algn="just" eaLnBrk="1" hangingPunct="1">
              <a:lnSpc>
                <a:spcPct val="80000"/>
              </a:lnSpc>
              <a:buNone/>
            </a:pPr>
            <a:r>
              <a:rPr lang="zh-CN" altLang="zh-CN" sz="2400" dirty="0"/>
              <a:t>6. The widespread acceptance of the franchise system</a:t>
            </a:r>
            <a:endParaRPr lang="en-US" altLang="zh-CN" sz="2400" dirty="0"/>
          </a:p>
          <a:p>
            <a:pPr marL="457200" indent="-457200" algn="just" eaLnBrk="1" hangingPunct="1">
              <a:lnSpc>
                <a:spcPct val="80000"/>
              </a:lnSpc>
              <a:buNone/>
            </a:pPr>
            <a:r>
              <a:rPr lang="en-US" altLang="zh-CN" sz="2400" dirty="0"/>
              <a:t>    </a:t>
            </a:r>
            <a:r>
              <a:rPr lang="zh-CN" altLang="zh-CN" sz="2400" dirty="0"/>
              <a:t>demonstrates the advantages of centralized, </a:t>
            </a:r>
            <a:endParaRPr lang="en-US" altLang="zh-CN" sz="2400" dirty="0"/>
          </a:p>
          <a:p>
            <a:pPr marL="457200" indent="-457200" algn="just" eaLnBrk="1" hangingPunct="1">
              <a:lnSpc>
                <a:spcPct val="80000"/>
              </a:lnSpc>
              <a:buNone/>
            </a:pPr>
            <a:r>
              <a:rPr lang="en-US" altLang="zh-CN" sz="2400" dirty="0"/>
              <a:t>    </a:t>
            </a:r>
            <a:r>
              <a:rPr lang="zh-CN" altLang="zh-CN" sz="2400" dirty="0"/>
              <a:t>coordinated management and marketing activities. </a:t>
            </a:r>
          </a:p>
          <a:p>
            <a:pPr marL="457200" indent="-457200" eaLnBrk="1" hangingPunct="1">
              <a:lnSpc>
                <a:spcPct val="80000"/>
              </a:lnSpc>
              <a:buNone/>
            </a:pPr>
            <a:r>
              <a:rPr lang="zh-CN" altLang="zh-CN" sz="2400" dirty="0"/>
              <a:t>    人们对特许经营体系的广泛认可证实了集中、协调的管</a:t>
            </a:r>
            <a:endParaRPr lang="en-US" altLang="zh-CN" sz="2400" dirty="0"/>
          </a:p>
          <a:p>
            <a:pPr marL="457200" indent="-457200" eaLnBrk="1" hangingPunct="1">
              <a:lnSpc>
                <a:spcPct val="80000"/>
              </a:lnSpc>
              <a:buNone/>
            </a:pPr>
            <a:r>
              <a:rPr lang="en-US" altLang="zh-CN" sz="2400" dirty="0"/>
              <a:t>    </a:t>
            </a:r>
            <a:r>
              <a:rPr lang="zh-CN" altLang="zh-CN" sz="2400" dirty="0"/>
              <a:t>理及营销活动的优越性，然而和所有的经营方式一样，</a:t>
            </a:r>
            <a:endParaRPr lang="en-US" altLang="zh-CN" sz="2400" dirty="0"/>
          </a:p>
          <a:p>
            <a:pPr marL="457200" indent="-457200" eaLnBrk="1" hangingPunct="1">
              <a:lnSpc>
                <a:spcPct val="80000"/>
              </a:lnSpc>
              <a:buNone/>
            </a:pPr>
            <a:r>
              <a:rPr lang="en-US" altLang="zh-CN" sz="2400" dirty="0"/>
              <a:t>    </a:t>
            </a:r>
            <a:r>
              <a:rPr lang="zh-CN" altLang="zh-CN" sz="2400" dirty="0"/>
              <a:t>特许经营同样存在风险。 </a:t>
            </a:r>
          </a:p>
          <a:p>
            <a:pPr marL="457200" indent="-457200" eaLnBrk="1" hangingPunct="1">
              <a:lnSpc>
                <a:spcPct val="80000"/>
              </a:lnSpc>
              <a:buNone/>
            </a:pPr>
            <a:r>
              <a:rPr lang="zh-CN" altLang="zh-CN" sz="2400" dirty="0"/>
              <a:t>     1)</a:t>
            </a:r>
            <a:r>
              <a:rPr lang="en-US" altLang="zh-CN" sz="2400" dirty="0"/>
              <a:t> </a:t>
            </a:r>
            <a:r>
              <a:rPr lang="en-US" altLang="zh-CN" sz="2400" dirty="0">
                <a:solidFill>
                  <a:srgbClr val="FF0000"/>
                </a:solidFill>
              </a:rPr>
              <a:t>d</a:t>
            </a:r>
            <a:r>
              <a:rPr lang="zh-CN" altLang="zh-CN" sz="2400" dirty="0"/>
              <a:t>emonstrate v. 证明，证实</a:t>
            </a:r>
          </a:p>
          <a:p>
            <a:pPr marL="457200" indent="-457200" eaLnBrk="1" hangingPunct="1">
              <a:lnSpc>
                <a:spcPct val="80000"/>
              </a:lnSpc>
              <a:buNone/>
            </a:pPr>
            <a:r>
              <a:rPr lang="zh-CN" altLang="zh-CN" sz="2400" dirty="0"/>
              <a:t>     2) centralized 集中的</a:t>
            </a:r>
          </a:p>
          <a:p>
            <a:pPr marL="457200" indent="-457200" eaLnBrk="1" hangingPunct="1">
              <a:lnSpc>
                <a:spcPct val="80000"/>
              </a:lnSpc>
              <a:buNone/>
            </a:pPr>
            <a:r>
              <a:rPr lang="zh-CN" altLang="zh-CN" sz="2400" dirty="0"/>
              <a:t>     3) coordinated 协调的</a:t>
            </a:r>
          </a:p>
          <a:p>
            <a:pPr marL="457200" indent="-457200" eaLnBrk="1" hangingPunct="1">
              <a:lnSpc>
                <a:spcPct val="80000"/>
              </a:lnSpc>
              <a:buNone/>
            </a:pPr>
            <a:endParaRPr lang="zh-CN" altLang="zh-CN" sz="2400" dirty="0"/>
          </a:p>
        </p:txBody>
      </p:sp>
    </p:spTree>
  </p:cSld>
  <p:clrMapOvr>
    <a:masterClrMapping/>
  </p:clrMapOvr>
</p:sld>
</file>

<file path=ppt/theme/theme1.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33</TotalTime>
  <Words>2338</Words>
  <Application>Microsoft Office PowerPoint</Application>
  <PresentationFormat>全屏显示(4:3)</PresentationFormat>
  <Paragraphs>179</Paragraphs>
  <Slides>26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vt:i4>
      </vt:variant>
    </vt:vector>
  </HeadingPairs>
  <TitlesOfParts>
    <vt:vector size="31" baseType="lpstr">
      <vt:lpstr>Arial</vt:lpstr>
      <vt:lpstr>Arial Black</vt:lpstr>
      <vt:lpstr>Times New Roman</vt:lpstr>
      <vt:lpstr>Wingdings</vt:lpstr>
      <vt:lpstr>Radial</vt:lpstr>
      <vt:lpstr>Chapter 3             Ways of Business</vt:lpstr>
      <vt:lpstr>Ⅰ. Explanatory Notes on Technical Terms（专业术语）</vt:lpstr>
      <vt:lpstr>Ⅱ.Language Points  (语言要点)　  (Teachers should note that here we only give you some of the language points, you may add some by yourself.)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Ⅲ. Keys to Test Yourself （练习答案）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 Translate the Following Economic Terms into English:</vt:lpstr>
      <vt:lpstr>3. Read the Following Passage and Fill in the Blanks with Appropriate Words: </vt:lpstr>
      <vt:lpstr>4. Translate the Following Passage into English，then Answer the Following Questions: </vt:lpstr>
      <vt:lpstr>PowerPoint 演示文稿</vt:lpstr>
      <vt:lpstr>PowerPoint 演示文稿</vt:lpstr>
      <vt:lpstr>PowerPoint 演示文稿</vt:lpstr>
    </vt:vector>
  </TitlesOfParts>
  <Company>深圳市斯尔顿科技有限公司</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  Ways of Business</dc:title>
  <dc:creator>微软用户</dc:creator>
  <cp:lastModifiedBy>Lenovo</cp:lastModifiedBy>
  <cp:revision>50</cp:revision>
  <dcterms:created xsi:type="dcterms:W3CDTF">2010-11-01T05:19:21Z</dcterms:created>
  <dcterms:modified xsi:type="dcterms:W3CDTF">2025-03-12T07:37:59Z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C29D1698C43F49A28B8E832972018386_12</vt:lpwstr>
  </property>
</Properties>
</file>